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2" r:id="rId4"/>
    <p:sldId id="263" r:id="rId5"/>
    <p:sldId id="260" r:id="rId6"/>
    <p:sldId id="261" r:id="rId7"/>
    <p:sldId id="257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00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63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BD50F-F53B-4781-B3A2-9A4030A34565}" type="datetimeFigureOut">
              <a:rPr lang="es-ES" smtClean="0"/>
              <a:pPr/>
              <a:t>29/2/16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BD7F6-17F5-4C52-9C39-1AFD3BC45709}" type="slidenum">
              <a:rPr lang="es-ES" smtClean="0"/>
              <a:pPr/>
              <a:t>‹Nr.›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youtu.be/1vWZleowyq4" TargetMode="External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youtu.be/IL_wwPJR6XY" TargetMode="External"/><Relationship Id="rId4" Type="http://schemas.openxmlformats.org/officeDocument/2006/relationships/image" Target="../media/image4.jpeg"/><Relationship Id="rId5" Type="http://schemas.openxmlformats.org/officeDocument/2006/relationships/hyperlink" Target="https://www.google.es/search?q=el+brujo+vs+quevedo&amp;ie=utf-8&amp;oe=utf-8&amp;gws_rd=cr&amp;ei=_LrUVseCG4W7adX7o5AF" TargetMode="Externa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XvRkiHnF5zY/Sw2zSBTY8HI/AAAAAAAABDk/60SZNdYpp28/s1600/papel+ok+copia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6513" y="-27384"/>
            <a:ext cx="9300992" cy="694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>
                <a:latin typeface="Bookman Old Style" pitchFamily="18" charset="0"/>
              </a:rPr>
              <a:t>Sonetos de Quevedo</a:t>
            </a:r>
            <a:endParaRPr lang="es-ES" dirty="0">
              <a:latin typeface="Bookman Old Style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9144000" cy="1752600"/>
          </a:xfrm>
        </p:spPr>
        <p:txBody>
          <a:bodyPr/>
          <a:lstStyle/>
          <a:p>
            <a:r>
              <a:rPr lang="es-ES" i="1" dirty="0" smtClean="0">
                <a:solidFill>
                  <a:srgbClr val="C00000"/>
                </a:solidFill>
                <a:latin typeface="Bookman Old Style" pitchFamily="18" charset="0"/>
              </a:rPr>
              <a:t>“¡Fue sueño ayer…”</a:t>
            </a:r>
          </a:p>
          <a:p>
            <a:r>
              <a:rPr lang="es-ES" i="1" dirty="0" smtClean="0">
                <a:solidFill>
                  <a:srgbClr val="C00000"/>
                </a:solidFill>
                <a:latin typeface="Bookman Old Style" pitchFamily="18" charset="0"/>
              </a:rPr>
              <a:t>“Amor constante más allá de la muerte”</a:t>
            </a:r>
            <a:endParaRPr lang="es-ES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23556" name="Picture 4" descr="http://static.donquijote.org/images/tops/520/poesia-queve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0763" y="329579"/>
            <a:ext cx="4562475" cy="2019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4.bp.blogspot.com/_XvRkiHnF5zY/Sw2zSBTY8HI/AAAAAAAABDk/60SZNdYpp28/s1600/papel+ok+copia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6513" y="-27384"/>
            <a:ext cx="9300992" cy="694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1470025"/>
          </a:xfrm>
        </p:spPr>
        <p:txBody>
          <a:bodyPr/>
          <a:lstStyle/>
          <a:p>
            <a:r>
              <a:rPr lang="es-ES" i="1" dirty="0" smtClean="0">
                <a:solidFill>
                  <a:srgbClr val="C00000"/>
                </a:solidFill>
                <a:latin typeface="Bookman Old Style" pitchFamily="18" charset="0"/>
              </a:rPr>
              <a:t>“¡Fue sueño ayer…”</a:t>
            </a:r>
          </a:p>
        </p:txBody>
      </p:sp>
      <p:sp>
        <p:nvSpPr>
          <p:cNvPr id="28674" name="AutoShape 2" descr="data:image/jpeg;base64,/9j/4AAQSkZJRgABAQAAAQABAAD/2wCEAAQCAwMDAgQDAwMEBAQEBQkGBQUFBQsICAYJDQsNDQ0LDAwOEBQRDg8TDwwMEhgSExUWFxcXDhEZGxkWGhQWFxYBBAQEBQUFCgYGChYPDA8WFhYWFhYWFhYWFhYWFhYWFhYWFhYWFhYWFhYWFhYWFhYWFhYWFhYWFhYWFhYWFhYWFv/AABEIAFoAeAMBIgACEQEDEQH/xAAcAAACAgMBAQAAAAAAAAAAAAAGBwUIAAMEAgH/xAA7EAACAQMDAgQEBAQEBgMAAAABAgMEBREABiESMQcTIkEUMlFhCHGBkRUjQqFiscHwFlKS0dLhCSQz/8QAGQEAAwEBAQAAAAAAAAAAAAAAAAECAwQF/8QAHhEBAQACAgMBAQAAAAAAAAAAAAECERJREyExA0H/2gAMAwEAAhEDEQA/AJzwnukc+2YKByfOWMMOo99CX4hL7VAU1rgl8vrcs/QeTgDg/mT/AG1p8Cv4lLta31VY+JFQMMHupHGfvg6h/F2gmuN8lqaSRVaOB8qzZJIIPb/fbQf8cHhjeorDtXdO4/4p/D7jAVjo50gaRi0fVKsQx8pdxGMn/l1a/wD+O/ZSWDwSo79Xxo1yvSfEyzMcuwclufzOqe7FqZ5dn7ts6ztST1ccDyyin85khZjDMVUDOeib254OOcauZ+BeLb24/wAONguNHNUGpSBaa4Ks8keJoQIuVDAD0ov+elV4fTU8UaiKPbEgbpbqEgAJHJETkd/y/trZ4exVEO0KGGbC+XFgYXGVycf2xrVfdk2K7UXw90jnqoAxYRy1MjqDgjIBbg4JH6nU5BF5NNHDTlFjjXpVSD7DjU1pFSvxZWSHan4o9q7qp4Y1pdzUstJcFcAI7w4ZT9eoo7L9O2hfblOlHdayGIZPxLpGCMEr1ED+2mJ+Jejodw/ia2nZaai81bJBJcL3LHn+U0pVImc88KFZueOw/q0vKaaR941NUCqK8zScjtls54/PVRll9Tv8OrTVKEdFVu6jQ3veS62lp5QjzgjiJIx1D6kEkA/lo6MpdI3YDOePrrZcIvjI1UgFCPUGXIOjY0Udl3bJWQqRBMpJw6SL0sOfpxoy2zeWRx0Z6G/pY9v9daNx7Rl6meiIXnqUYzz9j7agKSy3SmqJDMGIzgdSe/2OmRx1Ltaz5Vd0K/QJCUYMApUN7d/Sc6lI0pxCpHznuOnS0ot9x1dE1mt8UovFLTrRVMhIKqFAZSeoEB1YR4z3WUkA4J0e2+UyIuWwQO4HGpU6bm6+U0agZ9iB21815rPXH1AgfcN31mgETtW8LtywUdBcYY43iiCk9JjXgY9wPtoQ8SL5C84anrqdutz1mIhiOMdPccf9tP7xLtlsr69l6FYrExWGJO3JznA/PSH39HNQVksC2iSNY2P8xIcv0ntzgHn/AF1SKHdq7mr7VeIbnCF6WRqeoHfzYmxlSfsRkcdwDo38NN+718CN8vuWxudy7P3QHuFZSU0bkUyh/XIeOmNx1eoZwM4OODpe1U90rY1tUU3w8cjDIjVgQCfqRj/Z16t9i3rt+rqIqS61MVPNEwmSrKGmmiZekhg3oPDY7e+PfGgSry2f8V3g3crRSVn/ABCkJqJkjlhnjZXgJBOSuMkDHcZHI51E+Iv4pLFKwtPhfQTbhvFQWjhqKiJqekhIGS3rw0mAC3A6QASWA1Teu2qtNaqe4TtY6hzSLSRRUMGDEoU4bMTgs493bqYkDOcDR34bUs1dLbxUNS0K2qJlo5lpR5sXU3USX6QTIRgdfzHHJ0tL52mHsl66w2q41u462eo3TepHavkllHrV+nJwM8fQZxjBAAwWjKBVW8GR5OMZHHfnjTD8O9kWaqopa2qlp6iabkSVkXW5Pvg5z/f76NqSj2xSzAxJTUsiRLHInlKFyB7kggj76NlovBU0/wAIrGEso/wHU1QSA0yuaJ/zI0Y01O9YjiGgtbRt6QWkhYn8vTxqUtOzqmtp3Ec0VMW7AsGC/pg54/LGkrQBqDCSBJH0ZHvrjraGknU89Iz9e+jvdVFR2yQU0l8JaOE9UMESdCtjIyDg+x4zqvPiR4m3amvL2OFrbSSx+W81RLTqyqjE+mMCVy78EYxxgk+2Qr6dV02fteDxJfdElyljMFMhmgUgRTy4kRHc+5VGZR9OoHjGmbtyOGpovMjnQxYwnp9vrqstj8YUgu1NBUy2S4xSTSvCZnkikmZekByp9GSPlY9IwB09sadPhJvHbl/oaavgmgmNR1S/CMyRkjqIGDnHVkYwfvz206UpnUlFEaUxLLF6hySO2s0o7j+JPblXu2TZGzto1F9neSSEmnRERjgj3UnjkE4Az2JHOs0lbgm8QqeGCtF3p5lUwviaEJnCjsf1AI/TSV8Xd23MU0r24w3JZZuiCSORnMXSAGPT3VcHtj+n3GcMD8Tl9it90hW3iboZC0jQkllJzxjI98dtVjud3qLNVV1xrGucUlfMgMxmHSKcZLRc56TyD/Vk4wOM6cRaIxdd1CheG3Q0UsgiKmWluC/yVKliXVlAOOTjt7e+j7w13r4hXeyRW612Oy1FNHCPMqzCxdWz0lTlVVfl5Kr259R5KUt968OqO3E19086tprh50K0FO+HicZKgsT1EYwQ3pGezDtPWXf226yumq4q2vheYB0jpgzTN7jzCTjIHB45xwMYAZGLuX42s3QhpNv0qyqwR+ghnbDHGX9OByeAONNXw7st0NTTvdbHRTSv2poIl9Cj2yMdh7nPvpJ+Fu6bTHc44Z5rkXqDlJRIT0c8HHGTzp5GutdLQ0zVNZc50kbENOkwUrxkBsA5PPPfvoODS4VxowtNS2iljZW60ZYxJgE9sjg6mbRbJK1Y6nqC5/wjHP6fbS6hr0r7lkUVfQdIVekPlgT9CcZ78504th21PhI46iC4OgC9BMyKc47kdWpXPbJtu35KNGpa23CPHK+Vyx/PjQpfbca91p6+ooJcSdMZiuAUo/IPQoJIOM8jGjnfVPRUu36meoFXAsa9/iVLMfYAAn++qNePGzbLebhc91Tbn+IWGmeZ6cVhjI9GE6UC8N1ADHPUSOBnQMvRw+PXhHf56ihtHhVfd5G4SBamvDXcVFvpoyXQs4mBYPgEKAw47DAJCK3h4HeIcVpul5aYmvaLoEIjleqnJ6uqR5HVe3J7tgEDjjTm/CT4zbNpPB4WHoFsls1N1KtJMvmOFPU8kjZXrfJ5P3Gvd1/EBtGoqwlTueeGaH+pipyD7fN9NNN1VZaHwT3BWeHkd6SqSsuUah46YB1ZIzkhRyRjJc4AHJwfmxqf8Db1uumhFFLbaqNaJGeWlieKKeRhGMgA9JYE4/5jknAY6d9X4ibLuVf5VNc4at5yD0UaRDqJzjsxGOTqY2jt63m6JWU1AkZKgATQRzEnJ5yTwcE4I7fXTLQR/DT4ARLdIL/ejUq8LmV6WSmnhZpGwQQxCnAA7g8kAjWatLt13WGESzSO7qPLBUA8L2191LSYxUH8S1/abxa/4SpqMTNE7RmTpA9PVnv7gDn276r141VlGNz/AA81HB0Qv0+UEHUuBgj3GfbscEfuzPGCl3Jd/EOrqHo68rOzxvJBGxXpb7jg98aAtx7H3fuXfklJZts1881dUv8ADBovL6iwzjqbAz3Hfk8Dk6OU7ZWV3+D95t6bbr6Kh2lTVcVXCyTvJCMnKBSocchcYyMe/to68LKzaNPZMR0tqgqldomU0vmJGOtgAjdWPryCc5zpe2LYvixtsvtxNmbhNTPUSwtRrQyTwzKMCQAoGVwpHOM45++ifwt8NdyxX+npK/aF6jlnhE8fnUkwTy+o+sAj5QoHOANPcHs79lm1w1sVVTXahj8mTHWKQYBHsPXzpx7XpNtXCpM9yuXnSD19QowyAf4VU5/t9dA+zNnUMFG1tmtDM1PKnxby05/l9zyCMrwM/wCenNYLJb6e0NPUSUdN0Lgu3Sgjj+pHGc4P7fnpWxeMDV2NriugoqBDgjqaWelClennhQee3vrbtuerM9THLGjQzlTno6XKKMAgLkj8sjv+xTG+y2qYI6i/W9jg4IrVwPqS2cZ54zj3x76RH4wrRXwSS33w+8UbnTyL09VroanEWBjLB4R1Enjhg3vgDnK5TtVljs8LPGa03nxb3fsivslo+OpbtMtlkS2o4lgikMTI7t2bKdWec9eO/GuLa2/aPdHjJcm3LtCktVTtdvg4KF6GNPN8zOZJOqE5IUqVAIHqyCdVXmoN32+9w3qpsdzqayd3eoqIZ2Z6nrYmQs4UOjE8ArggE4yDp77PrVv24JtwXvzqUw0cKU9OaaVj1hFUDrI7KqKMHPuc5Lae8e07ot3PtOx2yvnq9uR2K01VT1Sf/VhQAhkw69Pyjgngg/kNL23eH9JWV8lNQ7isMfVGWaWemQEDvnjsM++jn+I0ldbPh5sRIOS0kTdWSMEjUpSWvY09np6ZquIVDjM07oSwXnA5GP09saOU7LWyTuOxbHs+5095v247PKiyKqWuOIN1g8M7ED0jntzzj9LE+Gm3IbpHSVNDS0bwGFXjlajc9K/N8yyc+/tzpa7r8PNkPWwz00yVzpJ1yCeFGRgOy/L279v/AFpo+DtfaLckdEt0jttPEvRHCreXGEHYA9+Ppo5Ts5PZrW23yrGiCqp/NjXEa+UVz9vm1mttq3Ht9acNJfLcrdiDVpn/AD181PKdtdKkXEM1a3YqgxrXtyK4Tblo47Yhe4LMr0vrVf5ikEHLcDGM88ca8NdbdMakiYkQZLkRt6cYGTx251r2JdrHcrtQJ/GHooa6o8qKqMTJz0sQQWAxnB5PGuCfnn0fKdmHRWHxdmudCkkkNKtvaeOCpeamMUHWGMuWXPV/+RBJzgj2zqTtNH4tirWtqYJFqGoxErlqYExO4HyjkksoyxGRgEnXOm0q+o8+ltXiBSVkSTVBQJXyHqAaQF2I9A4RgxzgM2D35kbVsy+JRmpXfkVRUKzJEwrpCgRG6cA+xBwcf0jnWvDLqp3HdtaTxGFfWV0MUUsrVxiq1leBA00Qx6sEHAKj36SeDnPOTxb5u1ggLCO4wmIp0uY+unCF0BIOD1ehh1e/1zqAmt+5LKKqdqmpiWnmfzKj4koC2SGbkg5PPfnS93h4j0m1Lv8Aw6v3DNRqKVJ2jgaQ5jfJXqKZHPqPT9+e+o45fNU9wSy10iynAZQSMZHJ+w1Dbnqnnqvh0QsAv8wj7j7+/voPp/FLZN5jmFFXiN4cKzeTIrAkEjgqD2U5/LXTubcNptVqo7hcLiqGvYmkmWNninUBeEKggtypx36WB7aifnn0fLHtJLapTMqqUJfHSTnP+8aKLZRrT0ZhC9u5+uprw42fed02SCusdJFWwLGMVEVTF0k5IxnqwSMHI9vfGpqfw53hFM8cluVnHPT8VEcD/r0rhn0e4A6uFFYrg/vrIo8KAUAGiOo2duCIsWt7FlHUel1Yj9AdeE2vuBuVtUjY+mNHjz6G4hohCPSYyfvnXTEypjoTHOpaTaG4YQrVFskjzyOplX/M66qPZ9/kIK24nI4JlQf66PHn0NxGxN1Rhm7/AH191PNsXdZj6haXAHv5qf8AlrNLx59HsqaPaMNu8N5bpUwzVNuFoFayKxUzyuVKxjHcdhjHJ/bVZ9+1t3uVVTy09YsKmrBggpnKik9XchcffB76sv4s1lWfCFgaqYiKujSMeYfQq+WVUfQA8ge2qv7dJfxZ8tyWTzSOk8jH0xr1nJTJ2LYdw7btE1BBcGpReUU1S08jKjgcqhVTg9OckHn99N/w9r6igoHpop1ZYCFCocBs4J/v76W1cqm7+UQDGST0Y47/AE02Nvww/FxJ5SdKRJ0r0jA+Xt+5/fQIPtzXWWt2TPQLAkZqMDg/KpXGRn3/AF50ofFLb/h3u3a9DJX3Cm2xvmw0i0Zq7l1R0VzCqAjtIR5ak5PzeoYI44bTQ3ESLCuDj+UD+uRobtKJNc65ZlEipJGFDjIXKjONKKqqt12zd4d7r8PZ7JJTTpmGnt1x+KhcsMFx5TdRY9OB6cd/oSD3bFm3NUeGtz3N/CaXcAoa94zRRu8kVqSFw2anLEujej79MYy3bTwsUcawUsixqHMmSwHJOQM/tx+WuWtpqc/xGI08RSoucyTL0DEqlUYhh7jq559+dMtDz8EV8uFBs+upbzWzVQlnWTJRBEhIIZYQpOIx6AC3qJDZ7jTwNVtyeJAFEfWfkVCCe+SSB27aRfh/SUtBtSip6GmhpYeo/wAuCMIvf6DjRFe5pkSYLK64j4wxGPTqauX0PLvHYukoKiOKIMSChJc/tjB++ocVFA9Sgo6u8SQxnpYxxkhSM5z1Ee+gXbk0sqv5srvhzjqYnGi7a4DsVcdQ8rODz76D3tI1NSs6TsXMp4ZGkhIfnjHPGde7I0U1xhjVpZFjXDdQ9vft+Q1sp1VZ2CgAdXYD8ta7WAm5gEAXlzxx/ToA5kloXowaSJJBnBA9gOdZrqjVTbwxUZKDJxrNS0f/2Q=="/>
          <p:cNvSpPr>
            <a:spLocks noChangeAspect="1" noChangeArrowheads="1"/>
          </p:cNvSpPr>
          <p:nvPr/>
        </p:nvSpPr>
        <p:spPr bwMode="auto">
          <a:xfrm>
            <a:off x="155575" y="-395288"/>
            <a:ext cx="1104900" cy="8286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8676" name="AutoShape 4" descr="data:image/jpeg;base64,/9j/4AAQSkZJRgABAQAAAQABAAD/2wCEAAQCAwMDAgQDAwMEBAQEBQkGBQUFBQsICAYJDQsNDQ0LDAwOEBQRDg8TDwwMEhgSExUWFxcXDhEZGxkWGhQWFxYBBAQEBQUFCgYGChYPDA8WFhYWFhYWFhYWFhYWFhYWFhYWFhYWFhYWFhYWFhYWFhYWFhYWFhYWFhYWFhYWFhYWFv/AABEIAFoAeAMBIgACEQEDEQH/xAAcAAACAgMBAQAAAAAAAAAAAAAGBwUIAAMEAgH/xAA7EAACAQMDAgQEBAQEBgMAAAABAgMEBREABiESMQcTIkEUMlFhCHGBkRUjQqFiscHwFlKS0dLhCSQz/8QAGQEAAwEBAQAAAAAAAAAAAAAAAAECAwQF/8QAHhEBAQACAgMBAQAAAAAAAAAAAAECERJREyExA0H/2gAMAwEAAhEDEQA/AJzwnukc+2YKByfOWMMOo99CX4hL7VAU1rgl8vrcs/QeTgDg/mT/AG1p8Cv4lLta31VY+JFQMMHupHGfvg6h/F2gmuN8lqaSRVaOB8qzZJIIPb/fbQf8cHhjeorDtXdO4/4p/D7jAVjo50gaRi0fVKsQx8pdxGMn/l1a/wD+O/ZSWDwSo79Xxo1yvSfEyzMcuwclufzOqe7FqZ5dn7ts6ztST1ccDyyin85khZjDMVUDOeib254OOcauZ+BeLb24/wAONguNHNUGpSBaa4Ks8keJoQIuVDAD0ov+elV4fTU8UaiKPbEgbpbqEgAJHJETkd/y/trZ4exVEO0KGGbC+XFgYXGVycf2xrVfdk2K7UXw90jnqoAxYRy1MjqDgjIBbg4JH6nU5BF5NNHDTlFjjXpVSD7DjU1pFSvxZWSHan4o9q7qp4Y1pdzUstJcFcAI7w4ZT9eoo7L9O2hfblOlHdayGIZPxLpGCMEr1ED+2mJ+Jejodw/ia2nZaai81bJBJcL3LHn+U0pVImc88KFZueOw/q0vKaaR941NUCqK8zScjtls54/PVRll9Tv8OrTVKEdFVu6jQ3veS62lp5QjzgjiJIx1D6kEkA/lo6MpdI3YDOePrrZcIvjI1UgFCPUGXIOjY0Udl3bJWQqRBMpJw6SL0sOfpxoy2zeWRx0Z6G/pY9v9daNx7Rl6meiIXnqUYzz9j7agKSy3SmqJDMGIzgdSe/2OmRx1Ltaz5Vd0K/QJCUYMApUN7d/Sc6lI0pxCpHznuOnS0ot9x1dE1mt8UovFLTrRVMhIKqFAZSeoEB1YR4z3WUkA4J0e2+UyIuWwQO4HGpU6bm6+U0agZ9iB21815rPXH1AgfcN31mgETtW8LtywUdBcYY43iiCk9JjXgY9wPtoQ8SL5C84anrqdutz1mIhiOMdPccf9tP7xLtlsr69l6FYrExWGJO3JznA/PSH39HNQVksC2iSNY2P8xIcv0ntzgHn/AF1SKHdq7mr7VeIbnCF6WRqeoHfzYmxlSfsRkcdwDo38NN+718CN8vuWxudy7P3QHuFZSU0bkUyh/XIeOmNx1eoZwM4OODpe1U90rY1tUU3w8cjDIjVgQCfqRj/Z16t9i3rt+rqIqS61MVPNEwmSrKGmmiZekhg3oPDY7e+PfGgSry2f8V3g3crRSVn/ABCkJqJkjlhnjZXgJBOSuMkDHcZHI51E+Iv4pLFKwtPhfQTbhvFQWjhqKiJqekhIGS3rw0mAC3A6QASWA1Teu2qtNaqe4TtY6hzSLSRRUMGDEoU4bMTgs493bqYkDOcDR34bUs1dLbxUNS0K2qJlo5lpR5sXU3USX6QTIRgdfzHHJ0tL52mHsl66w2q41u462eo3TepHavkllHrV+nJwM8fQZxjBAAwWjKBVW8GR5OMZHHfnjTD8O9kWaqopa2qlp6iabkSVkXW5Pvg5z/f76NqSj2xSzAxJTUsiRLHInlKFyB7kggj76NlovBU0/wAIrGEso/wHU1QSA0yuaJ/zI0Y01O9YjiGgtbRt6QWkhYn8vTxqUtOzqmtp3Ec0VMW7AsGC/pg54/LGkrQBqDCSBJH0ZHvrjraGknU89Iz9e+jvdVFR2yQU0l8JaOE9UMESdCtjIyDg+x4zqvPiR4m3amvL2OFrbSSx+W81RLTqyqjE+mMCVy78EYxxgk+2Qr6dV02fteDxJfdElyljMFMhmgUgRTy4kRHc+5VGZR9OoHjGmbtyOGpovMjnQxYwnp9vrqstj8YUgu1NBUy2S4xSTSvCZnkikmZekByp9GSPlY9IwB09sadPhJvHbl/oaavgmgmNR1S/CMyRkjqIGDnHVkYwfvz206UpnUlFEaUxLLF6hySO2s0o7j+JPblXu2TZGzto1F9neSSEmnRERjgj3UnjkE4Az2JHOs0lbgm8QqeGCtF3p5lUwviaEJnCjsf1AI/TSV8Xd23MU0r24w3JZZuiCSORnMXSAGPT3VcHtj+n3GcMD8Tl9it90hW3iboZC0jQkllJzxjI98dtVjud3qLNVV1xrGucUlfMgMxmHSKcZLRc56TyD/Vk4wOM6cRaIxdd1CheG3Q0UsgiKmWluC/yVKliXVlAOOTjt7e+j7w13r4hXeyRW612Oy1FNHCPMqzCxdWz0lTlVVfl5Kr259R5KUt968OqO3E19086tprh50K0FO+HicZKgsT1EYwQ3pGezDtPWXf226yumq4q2vheYB0jpgzTN7jzCTjIHB45xwMYAZGLuX42s3QhpNv0qyqwR+ghnbDHGX9OByeAONNXw7st0NTTvdbHRTSv2poIl9Cj2yMdh7nPvpJ+Fu6bTHc44Z5rkXqDlJRIT0c8HHGTzp5GutdLQ0zVNZc50kbENOkwUrxkBsA5PPPfvoODS4VxowtNS2iljZW60ZYxJgE9sjg6mbRbJK1Y6nqC5/wjHP6fbS6hr0r7lkUVfQdIVekPlgT9CcZ78504th21PhI46iC4OgC9BMyKc47kdWpXPbJtu35KNGpa23CPHK+Vyx/PjQpfbca91p6+ooJcSdMZiuAUo/IPQoJIOM8jGjnfVPRUu36meoFXAsa9/iVLMfYAAn++qNePGzbLebhc91Tbn+IWGmeZ6cVhjI9GE6UC8N1ADHPUSOBnQMvRw+PXhHf56ihtHhVfd5G4SBamvDXcVFvpoyXQs4mBYPgEKAw47DAJCK3h4HeIcVpul5aYmvaLoEIjleqnJ6uqR5HVe3J7tgEDjjTm/CT4zbNpPB4WHoFsls1N1KtJMvmOFPU8kjZXrfJ5P3Gvd1/EBtGoqwlTueeGaH+pipyD7fN9NNN1VZaHwT3BWeHkd6SqSsuUah46YB1ZIzkhRyRjJc4AHJwfmxqf8Db1uumhFFLbaqNaJGeWlieKKeRhGMgA9JYE4/5jknAY6d9X4ibLuVf5VNc4at5yD0UaRDqJzjsxGOTqY2jt63m6JWU1AkZKgATQRzEnJ5yTwcE4I7fXTLQR/DT4ARLdIL/ejUq8LmV6WSmnhZpGwQQxCnAA7g8kAjWatLt13WGESzSO7qPLBUA8L2191LSYxUH8S1/abxa/4SpqMTNE7RmTpA9PVnv7gDn276r141VlGNz/AA81HB0Qv0+UEHUuBgj3GfbscEfuzPGCl3Jd/EOrqHo68rOzxvJBGxXpb7jg98aAtx7H3fuXfklJZts1881dUv8ADBovL6iwzjqbAz3Hfk8Dk6OU7ZWV3+D95t6bbr6Kh2lTVcVXCyTvJCMnKBSocchcYyMe/to68LKzaNPZMR0tqgqldomU0vmJGOtgAjdWPryCc5zpe2LYvixtsvtxNmbhNTPUSwtRrQyTwzKMCQAoGVwpHOM45++ifwt8NdyxX+npK/aF6jlnhE8fnUkwTy+o+sAj5QoHOANPcHs79lm1w1sVVTXahj8mTHWKQYBHsPXzpx7XpNtXCpM9yuXnSD19QowyAf4VU5/t9dA+zNnUMFG1tmtDM1PKnxby05/l9zyCMrwM/wCenNYLJb6e0NPUSUdN0Lgu3Sgjj+pHGc4P7fnpWxeMDV2NriugoqBDgjqaWelClennhQee3vrbtuerM9THLGjQzlTno6XKKMAgLkj8sjv+xTG+y2qYI6i/W9jg4IrVwPqS2cZ54zj3x76RH4wrRXwSS33w+8UbnTyL09VroanEWBjLB4R1Enjhg3vgDnK5TtVljs8LPGa03nxb3fsivslo+OpbtMtlkS2o4lgikMTI7t2bKdWec9eO/GuLa2/aPdHjJcm3LtCktVTtdvg4KF6GNPN8zOZJOqE5IUqVAIHqyCdVXmoN32+9w3qpsdzqayd3eoqIZ2Z6nrYmQs4UOjE8ArggE4yDp77PrVv24JtwXvzqUw0cKU9OaaVj1hFUDrI7KqKMHPuc5Lae8e07ot3PtOx2yvnq9uR2K01VT1Sf/VhQAhkw69Pyjgngg/kNL23eH9JWV8lNQ7isMfVGWaWemQEDvnjsM++jn+I0ldbPh5sRIOS0kTdWSMEjUpSWvY09np6ZquIVDjM07oSwXnA5GP09saOU7LWyTuOxbHs+5095v247PKiyKqWuOIN1g8M7ED0jntzzj9LE+Gm3IbpHSVNDS0bwGFXjlajc9K/N8yyc+/tzpa7r8PNkPWwz00yVzpJ1yCeFGRgOy/L279v/AFpo+DtfaLckdEt0jttPEvRHCreXGEHYA9+Ppo5Ts5PZrW23yrGiCqp/NjXEa+UVz9vm1mttq3Ht9acNJfLcrdiDVpn/AD181PKdtdKkXEM1a3YqgxrXtyK4Tblo47Yhe4LMr0vrVf5ikEHLcDGM88ca8NdbdMakiYkQZLkRt6cYGTx251r2JdrHcrtQJ/GHooa6o8qKqMTJz0sQQWAxnB5PGuCfnn0fKdmHRWHxdmudCkkkNKtvaeOCpeamMUHWGMuWXPV/+RBJzgj2zqTtNH4tirWtqYJFqGoxErlqYExO4HyjkksoyxGRgEnXOm0q+o8+ltXiBSVkSTVBQJXyHqAaQF2I9A4RgxzgM2D35kbVsy+JRmpXfkVRUKzJEwrpCgRG6cA+xBwcf0jnWvDLqp3HdtaTxGFfWV0MUUsrVxiq1leBA00Qx6sEHAKj36SeDnPOTxb5u1ggLCO4wmIp0uY+unCF0BIOD1ehh1e/1zqAmt+5LKKqdqmpiWnmfzKj4koC2SGbkg5PPfnS93h4j0m1Lv8Aw6v3DNRqKVJ2jgaQ5jfJXqKZHPqPT9+e+o45fNU9wSy10iynAZQSMZHJ+w1Dbnqnnqvh0QsAv8wj7j7+/voPp/FLZN5jmFFXiN4cKzeTIrAkEjgqD2U5/LXTubcNptVqo7hcLiqGvYmkmWNninUBeEKggtypx36WB7aifnn0fLHtJLapTMqqUJfHSTnP+8aKLZRrT0ZhC9u5+uprw42fed02SCusdJFWwLGMVEVTF0k5IxnqwSMHI9vfGpqfw53hFM8cluVnHPT8VEcD/r0rhn0e4A6uFFYrg/vrIo8KAUAGiOo2duCIsWt7FlHUel1Yj9AdeE2vuBuVtUjY+mNHjz6G4hohCPSYyfvnXTEypjoTHOpaTaG4YQrVFskjzyOplX/M66qPZ9/kIK24nI4JlQf66PHn0NxGxN1Rhm7/AH191PNsXdZj6haXAHv5qf8AlrNLx59HsqaPaMNu8N5bpUwzVNuFoFayKxUzyuVKxjHcdhjHJ/bVZ9+1t3uVVTy09YsKmrBggpnKik9XchcffB76sv4s1lWfCFgaqYiKujSMeYfQq+WVUfQA8ge2qv7dJfxZ8tyWTzSOk8jH0xr1nJTJ2LYdw7btE1BBcGpReUU1S08jKjgcqhVTg9OckHn99N/w9r6igoHpop1ZYCFCocBs4J/v76W1cqm7+UQDGST0Y47/AE02Nvww/FxJ5SdKRJ0r0jA+Xt+5/fQIPtzXWWt2TPQLAkZqMDg/KpXGRn3/AF50ofFLb/h3u3a9DJX3Cm2xvmw0i0Zq7l1R0VzCqAjtIR5ak5PzeoYI44bTQ3ESLCuDj+UD+uRobtKJNc65ZlEipJGFDjIXKjONKKqqt12zd4d7r8PZ7JJTTpmGnt1x+KhcsMFx5TdRY9OB6cd/oSD3bFm3NUeGtz3N/CaXcAoa94zRRu8kVqSFw2anLEujej79MYy3bTwsUcawUsixqHMmSwHJOQM/tx+WuWtpqc/xGI08RSoucyTL0DEqlUYhh7jq559+dMtDz8EV8uFBs+upbzWzVQlnWTJRBEhIIZYQpOIx6AC3qJDZ7jTwNVtyeJAFEfWfkVCCe+SSB27aRfh/SUtBtSip6GmhpYeo/wAuCMIvf6DjRFe5pkSYLK64j4wxGPTqauX0PLvHYukoKiOKIMSChJc/tjB++ocVFA9Sgo6u8SQxnpYxxkhSM5z1Ee+gXbk0sqv5srvhzjqYnGi7a4DsVcdQ8rODz76D3tI1NSs6TsXMp4ZGkhIfnjHPGde7I0U1xhjVpZFjXDdQ9vft+Q1sp1VZ2CgAdXYD8ta7WAm5gEAXlzxx/ToA5kloXowaSJJBnBA9gOdZrqjVTbwxUZKDJxrNS0f/2Q=="/>
          <p:cNvSpPr>
            <a:spLocks noChangeAspect="1" noChangeArrowheads="1"/>
          </p:cNvSpPr>
          <p:nvPr/>
        </p:nvSpPr>
        <p:spPr bwMode="auto">
          <a:xfrm>
            <a:off x="155575" y="-395288"/>
            <a:ext cx="1104900" cy="8286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8678" name="Picture 6" descr="http://4.bp.blogspot.com/-UPoiOLblGHg/UH8rK6SvN5I/AAAAAAAAAKw/8vBLQnLDDYY/s1600/28+quevedo-mir%C3%A9losmuros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916832"/>
            <a:ext cx="2977291" cy="3058860"/>
          </a:xfrm>
          <a:prstGeom prst="rect">
            <a:avLst/>
          </a:prstGeom>
          <a:noFill/>
        </p:spPr>
      </p:pic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4031432" y="2564904"/>
            <a:ext cx="511256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cs typeface="Arial" pitchFamily="34" charset="0"/>
              </a:rPr>
              <a:t>“</a:t>
            </a:r>
            <a:r>
              <a:rPr kumimoji="0" lang="es-ES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cs typeface="Arial" pitchFamily="34" charset="0"/>
              </a:rPr>
              <a:t>Signifícase</a:t>
            </a:r>
            <a:r>
              <a:rPr kumimoji="0" lang="es-E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cs typeface="Arial" pitchFamily="34" charset="0"/>
              </a:rPr>
              <a:t> la propia brevedad de la vida,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cs typeface="Arial" pitchFamily="34" charset="0"/>
              </a:rPr>
              <a:t>sin pensar, y con padecer salteada de la muerte”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4.bp.blogspot.com/_XvRkiHnF5zY/Sw2zSBTY8HI/AAAAAAAABDk/60SZNdYpp28/s1600/papel+ok+copia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6513" y="-27384"/>
            <a:ext cx="9300992" cy="694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-243408"/>
            <a:ext cx="7772400" cy="1470025"/>
          </a:xfrm>
        </p:spPr>
        <p:txBody>
          <a:bodyPr>
            <a:normAutofit/>
          </a:bodyPr>
          <a:lstStyle/>
          <a:p>
            <a:r>
              <a:rPr lang="es-ES" sz="2800" b="1" i="1" dirty="0" smtClean="0">
                <a:solidFill>
                  <a:srgbClr val="C00000"/>
                </a:solidFill>
                <a:latin typeface="Bookman Old Style" pitchFamily="18" charset="0"/>
              </a:rPr>
              <a:t>Temas y tópicos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67544" y="980728"/>
            <a:ext cx="568863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Bookman Old Style" pitchFamily="18" charset="0"/>
              </a:rPr>
              <a:t>¡Fue sueño ayer, mañana será tierra!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¡Poco antes, nada, y poco después, humo</a:t>
            </a:r>
            <a:r>
              <a:rPr lang="es-ES" dirty="0">
                <a:latin typeface="Bookman Old Style" pitchFamily="18" charset="0"/>
              </a:rPr>
              <a:t>!</a:t>
            </a:r>
            <a:r>
              <a:rPr lang="es-ES" dirty="0" smtClean="0">
                <a:latin typeface="Bookman Old Style" pitchFamily="18" charset="0"/>
              </a:rPr>
              <a:t>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¡Y destino ambiciones, y presumo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apenas punto al cerco que me cierra!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Breve combate de importuna guerra,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en mi defensa, soy peligro sumo;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y mientras con mis armas me consumo,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menos me hospeda el cuerpo, que me entierra.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Ya no es ayer; mañana no ha llegado;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hoy pasa, y es, y fue, con movimiento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que a la muerte me lleva despeñado.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Azadas son la hora y el momento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que, a jornal de mi pena y mi cuidado,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cavan en mi vivir mi monumento.</a:t>
            </a:r>
            <a:endParaRPr lang="es-ES" dirty="0">
              <a:latin typeface="Bookman Old Style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24128" y="1052736"/>
            <a:ext cx="3275856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La vida humana como un breve suceso cercado por dos vacíos: el que precede al nacimiento y el que sigue a la muerte.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191672" y="2564904"/>
            <a:ext cx="2808312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Vida como conflicto o batalla en  la que la muerte sale victoriosa.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5796136" y="3789040"/>
            <a:ext cx="3203848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El tiempo es inasible, la vida es extremadamente fugaz y la muerte inevitable.</a:t>
            </a:r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6263680" y="5085184"/>
            <a:ext cx="273630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Vivir es ir muriendo.</a:t>
            </a:r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827584" y="6093296"/>
            <a:ext cx="799288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400" b="1" i="1" dirty="0" err="1" smtClean="0">
                <a:solidFill>
                  <a:schemeClr val="accent6">
                    <a:lumMod val="75000"/>
                  </a:schemeClr>
                </a:solidFill>
              </a:rPr>
              <a:t>Tempus</a:t>
            </a:r>
            <a:r>
              <a:rPr lang="es-ES" sz="2400" b="1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sz="2400" b="1" i="1" dirty="0" err="1" smtClean="0">
                <a:solidFill>
                  <a:schemeClr val="accent6">
                    <a:lumMod val="75000"/>
                  </a:schemeClr>
                </a:solidFill>
              </a:rPr>
              <a:t>fugit</a:t>
            </a:r>
            <a:r>
              <a:rPr lang="es-ES" sz="2400" b="1" i="1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s-ES" sz="2400" b="1" i="1" dirty="0" err="1" smtClean="0">
                <a:solidFill>
                  <a:schemeClr val="accent6">
                    <a:lumMod val="75000"/>
                  </a:schemeClr>
                </a:solidFill>
              </a:rPr>
              <a:t>Cotidie</a:t>
            </a:r>
            <a:r>
              <a:rPr lang="es-ES" sz="2400" b="1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sz="2400" b="1" i="1" dirty="0" err="1" smtClean="0">
                <a:solidFill>
                  <a:schemeClr val="accent6">
                    <a:lumMod val="75000"/>
                  </a:schemeClr>
                </a:solidFill>
              </a:rPr>
              <a:t>morimur</a:t>
            </a:r>
            <a:r>
              <a:rPr lang="es-ES" sz="2400" b="1" i="1" dirty="0" smtClean="0">
                <a:solidFill>
                  <a:schemeClr val="accent6">
                    <a:lumMod val="75000"/>
                  </a:schemeClr>
                </a:solidFill>
              </a:rPr>
              <a:t>, La vida como lucha inútil</a:t>
            </a:r>
            <a:endParaRPr lang="es-ES" sz="2400" i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4.bp.blogspot.com/_XvRkiHnF5zY/Sw2zSBTY8HI/AAAAAAAABDk/60SZNdYpp28/s1600/papel+ok+copia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6513" y="-27384"/>
            <a:ext cx="9300992" cy="694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-243408"/>
            <a:ext cx="7772400" cy="1470025"/>
          </a:xfrm>
        </p:spPr>
        <p:txBody>
          <a:bodyPr>
            <a:normAutofit/>
          </a:bodyPr>
          <a:lstStyle/>
          <a:p>
            <a:r>
              <a:rPr lang="es-ES" sz="2800" b="1" i="1" dirty="0" smtClean="0">
                <a:solidFill>
                  <a:srgbClr val="C00000"/>
                </a:solidFill>
                <a:latin typeface="Bookman Old Style" pitchFamily="18" charset="0"/>
              </a:rPr>
              <a:t>Recursos literarios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67544" y="980728"/>
            <a:ext cx="568863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Bookman Old Style" pitchFamily="18" charset="0"/>
              </a:rPr>
              <a:t>¡</a:t>
            </a:r>
            <a:r>
              <a:rPr lang="es-ES" dirty="0" smtClean="0">
                <a:latin typeface="Bookman Old Style" pitchFamily="18" charset="0"/>
              </a:rPr>
              <a:t>Fue </a:t>
            </a:r>
            <a:r>
              <a:rPr lang="es-ES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sueño</a:t>
            </a:r>
            <a:r>
              <a:rPr lang="es-ES" b="1" dirty="0" smtClean="0">
                <a:latin typeface="Bookman Old Style" pitchFamily="18" charset="0"/>
              </a:rPr>
              <a:t> </a:t>
            </a:r>
            <a:r>
              <a:rPr lang="es-ES" b="1" dirty="0" smtClean="0">
                <a:solidFill>
                  <a:srgbClr val="00B050"/>
                </a:solidFill>
                <a:latin typeface="Bookman Old Style" pitchFamily="18" charset="0"/>
              </a:rPr>
              <a:t>ayer</a:t>
            </a:r>
            <a:r>
              <a:rPr lang="es-ES" dirty="0" smtClean="0">
                <a:latin typeface="Bookman Old Style" pitchFamily="18" charset="0"/>
              </a:rPr>
              <a:t>, </a:t>
            </a:r>
            <a:r>
              <a:rPr lang="es-ES" b="1" dirty="0" smtClean="0">
                <a:solidFill>
                  <a:srgbClr val="00B050"/>
                </a:solidFill>
                <a:latin typeface="Bookman Old Style" pitchFamily="18" charset="0"/>
              </a:rPr>
              <a:t>mañana</a:t>
            </a:r>
            <a:r>
              <a:rPr lang="es-ES" dirty="0" smtClean="0">
                <a:latin typeface="Bookman Old Style" pitchFamily="18" charset="0"/>
              </a:rPr>
              <a:t> será </a:t>
            </a:r>
            <a:r>
              <a:rPr lang="es-ES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tierra</a:t>
            </a:r>
            <a:r>
              <a:rPr lang="es-ES" b="1" dirty="0" smtClean="0">
                <a:solidFill>
                  <a:srgbClr val="FF0000"/>
                </a:solidFill>
                <a:latin typeface="Bookman Old Style" pitchFamily="18" charset="0"/>
              </a:rPr>
              <a:t>!</a:t>
            </a:r>
            <a:r>
              <a:rPr lang="es-ES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b="1" dirty="0" smtClean="0">
                <a:solidFill>
                  <a:srgbClr val="FF0000"/>
                </a:solidFill>
                <a:latin typeface="Bookman Old Style" pitchFamily="18" charset="0"/>
              </a:rPr>
              <a:t>¡</a:t>
            </a:r>
            <a:r>
              <a:rPr lang="es-ES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Poco</a:t>
            </a:r>
            <a:r>
              <a:rPr lang="es-ES" dirty="0" smtClean="0">
                <a:latin typeface="Bookman Old Style" pitchFamily="18" charset="0"/>
              </a:rPr>
              <a:t> </a:t>
            </a:r>
            <a:r>
              <a:rPr lang="es-ES" b="1" dirty="0" smtClean="0">
                <a:solidFill>
                  <a:srgbClr val="00B050"/>
                </a:solidFill>
                <a:latin typeface="Bookman Old Style" pitchFamily="18" charset="0"/>
              </a:rPr>
              <a:t>antes</a:t>
            </a:r>
            <a:r>
              <a:rPr lang="es-ES" dirty="0" smtClean="0">
                <a:latin typeface="Bookman Old Style" pitchFamily="18" charset="0"/>
              </a:rPr>
              <a:t>, </a:t>
            </a:r>
            <a:r>
              <a:rPr lang="es-ES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nada</a:t>
            </a:r>
            <a:r>
              <a:rPr lang="es-ES" dirty="0" smtClean="0">
                <a:latin typeface="Bookman Old Style" pitchFamily="18" charset="0"/>
              </a:rPr>
              <a:t>, </a:t>
            </a:r>
            <a:r>
              <a:rPr lang="es-ES" b="1" dirty="0" smtClean="0">
                <a:solidFill>
                  <a:srgbClr val="00FF00"/>
                </a:solidFill>
                <a:latin typeface="Bookman Old Style" pitchFamily="18" charset="0"/>
              </a:rPr>
              <a:t>y</a:t>
            </a:r>
            <a:r>
              <a:rPr lang="es-ES" dirty="0" smtClean="0">
                <a:latin typeface="Bookman Old Style" pitchFamily="18" charset="0"/>
              </a:rPr>
              <a:t> </a:t>
            </a:r>
            <a:r>
              <a:rPr lang="es-ES" b="1" dirty="0" smtClean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poco</a:t>
            </a:r>
            <a:r>
              <a:rPr lang="es-ES" dirty="0" smtClean="0">
                <a:latin typeface="Bookman Old Style" pitchFamily="18" charset="0"/>
              </a:rPr>
              <a:t> </a:t>
            </a:r>
            <a:r>
              <a:rPr lang="es-ES" b="1" dirty="0" smtClean="0">
                <a:solidFill>
                  <a:srgbClr val="00B050"/>
                </a:solidFill>
                <a:latin typeface="Bookman Old Style" pitchFamily="18" charset="0"/>
              </a:rPr>
              <a:t>después</a:t>
            </a:r>
            <a:r>
              <a:rPr lang="es-ES" dirty="0" smtClean="0">
                <a:latin typeface="Bookman Old Style" pitchFamily="18" charset="0"/>
              </a:rPr>
              <a:t>, </a:t>
            </a:r>
            <a:r>
              <a:rPr lang="es-ES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humo</a:t>
            </a:r>
            <a:r>
              <a:rPr lang="es-ES" b="1" dirty="0">
                <a:solidFill>
                  <a:srgbClr val="FF0000"/>
                </a:solidFill>
                <a:latin typeface="Bookman Old Style" pitchFamily="18" charset="0"/>
              </a:rPr>
              <a:t>!</a:t>
            </a:r>
            <a:r>
              <a:rPr lang="es-ES" dirty="0" smtClean="0">
                <a:latin typeface="Bookman Old Style" pitchFamily="18" charset="0"/>
              </a:rPr>
              <a:t>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b="1" dirty="0" smtClean="0">
                <a:solidFill>
                  <a:srgbClr val="FF0000"/>
                </a:solidFill>
                <a:latin typeface="Bookman Old Style" pitchFamily="18" charset="0"/>
              </a:rPr>
              <a:t>¡</a:t>
            </a:r>
            <a:r>
              <a:rPr lang="es-ES" b="1" dirty="0" smtClean="0">
                <a:solidFill>
                  <a:srgbClr val="00FF00"/>
                </a:solidFill>
                <a:latin typeface="Bookman Old Style" pitchFamily="18" charset="0"/>
              </a:rPr>
              <a:t>Y</a:t>
            </a:r>
            <a:r>
              <a:rPr lang="es-ES" dirty="0" smtClean="0">
                <a:solidFill>
                  <a:srgbClr val="00FF00"/>
                </a:solidFill>
                <a:latin typeface="Bookman Old Style" pitchFamily="18" charset="0"/>
              </a:rPr>
              <a:t> </a:t>
            </a:r>
            <a:r>
              <a:rPr lang="es-ES" dirty="0" smtClean="0">
                <a:latin typeface="Bookman Old Style" pitchFamily="18" charset="0"/>
              </a:rPr>
              <a:t>destino ambiciones, </a:t>
            </a:r>
            <a:r>
              <a:rPr lang="es-ES" b="1" dirty="0" smtClean="0">
                <a:solidFill>
                  <a:srgbClr val="00FF00"/>
                </a:solidFill>
                <a:latin typeface="Bookman Old Style" pitchFamily="18" charset="0"/>
              </a:rPr>
              <a:t>y</a:t>
            </a:r>
            <a:r>
              <a:rPr lang="es-ES" dirty="0" smtClean="0">
                <a:latin typeface="Bookman Old Style" pitchFamily="18" charset="0"/>
              </a:rPr>
              <a:t> presumo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apenas punto al </a:t>
            </a:r>
            <a:r>
              <a:rPr lang="es-ES" b="1" dirty="0" smtClean="0">
                <a:solidFill>
                  <a:srgbClr val="00B0F0"/>
                </a:solidFill>
                <a:latin typeface="Bookman Old Style" pitchFamily="18" charset="0"/>
              </a:rPr>
              <a:t>cerco</a:t>
            </a:r>
            <a:r>
              <a:rPr lang="es-ES" dirty="0" smtClean="0">
                <a:latin typeface="Bookman Old Style" pitchFamily="18" charset="0"/>
              </a:rPr>
              <a:t> que me cierra</a:t>
            </a:r>
            <a:r>
              <a:rPr lang="es-ES" b="1" dirty="0" smtClean="0">
                <a:solidFill>
                  <a:srgbClr val="FF0000"/>
                </a:solidFill>
                <a:latin typeface="Bookman Old Style" pitchFamily="18" charset="0"/>
              </a:rPr>
              <a:t>!</a:t>
            </a:r>
            <a:r>
              <a:rPr lang="es-ES" b="1" dirty="0" smtClean="0">
                <a:latin typeface="Bookman Old Style" pitchFamily="18" charset="0"/>
              </a:rPr>
              <a:t> </a:t>
            </a: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Breve </a:t>
            </a:r>
            <a:r>
              <a:rPr lang="es-ES" b="1" dirty="0" smtClean="0">
                <a:solidFill>
                  <a:srgbClr val="00B0F0"/>
                </a:solidFill>
                <a:latin typeface="Bookman Old Style" pitchFamily="18" charset="0"/>
              </a:rPr>
              <a:t>combate</a:t>
            </a:r>
            <a:r>
              <a:rPr lang="es-ES" dirty="0" smtClean="0">
                <a:latin typeface="Bookman Old Style" pitchFamily="18" charset="0"/>
              </a:rPr>
              <a:t> de importuna </a:t>
            </a:r>
            <a:r>
              <a:rPr lang="es-ES" b="1" dirty="0" smtClean="0">
                <a:solidFill>
                  <a:srgbClr val="00B0F0"/>
                </a:solidFill>
                <a:latin typeface="Bookman Old Style" pitchFamily="18" charset="0"/>
              </a:rPr>
              <a:t>guerra</a:t>
            </a:r>
            <a:r>
              <a:rPr lang="es-ES" dirty="0" smtClean="0">
                <a:latin typeface="Bookman Old Style" pitchFamily="18" charset="0"/>
              </a:rPr>
              <a:t>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en mi defensa, soy peligro sumo;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y mientras con mis </a:t>
            </a:r>
            <a:r>
              <a:rPr lang="es-ES" b="1" dirty="0" smtClean="0">
                <a:solidFill>
                  <a:srgbClr val="00B0F0"/>
                </a:solidFill>
                <a:latin typeface="Bookman Old Style" pitchFamily="18" charset="0"/>
              </a:rPr>
              <a:t>armas</a:t>
            </a:r>
            <a:r>
              <a:rPr lang="es-ES" dirty="0" smtClean="0">
                <a:latin typeface="Bookman Old Style" pitchFamily="18" charset="0"/>
              </a:rPr>
              <a:t> me consumo,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menos me hospeda el cuerpo, que me entierra.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Ya no es </a:t>
            </a:r>
            <a:r>
              <a:rPr lang="es-ES" b="1" dirty="0" smtClean="0">
                <a:solidFill>
                  <a:srgbClr val="00B050"/>
                </a:solidFill>
                <a:latin typeface="Bookman Old Style" pitchFamily="18" charset="0"/>
              </a:rPr>
              <a:t>ayer</a:t>
            </a:r>
            <a:r>
              <a:rPr lang="es-ES" dirty="0" smtClean="0">
                <a:latin typeface="Bookman Old Style" pitchFamily="18" charset="0"/>
              </a:rPr>
              <a:t>; </a:t>
            </a:r>
            <a:r>
              <a:rPr lang="es-ES" b="1" dirty="0" smtClean="0">
                <a:solidFill>
                  <a:srgbClr val="00B050"/>
                </a:solidFill>
                <a:latin typeface="Bookman Old Style" pitchFamily="18" charset="0"/>
              </a:rPr>
              <a:t>mañana</a:t>
            </a:r>
            <a:r>
              <a:rPr lang="es-ES" dirty="0" smtClean="0">
                <a:latin typeface="Bookman Old Style" pitchFamily="18" charset="0"/>
              </a:rPr>
              <a:t> no ha llegado;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hoy pasa, </a:t>
            </a:r>
            <a:r>
              <a:rPr lang="es-ES" b="1" dirty="0" smtClean="0">
                <a:solidFill>
                  <a:srgbClr val="00FF00"/>
                </a:solidFill>
                <a:latin typeface="Bookman Old Style" pitchFamily="18" charset="0"/>
              </a:rPr>
              <a:t>y</a:t>
            </a:r>
            <a:r>
              <a:rPr lang="es-ES" dirty="0" smtClean="0">
                <a:latin typeface="Bookman Old Style" pitchFamily="18" charset="0"/>
              </a:rPr>
              <a:t> </a:t>
            </a: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es</a:t>
            </a:r>
            <a:r>
              <a:rPr lang="es-ES" dirty="0" smtClean="0">
                <a:latin typeface="Bookman Old Style" pitchFamily="18" charset="0"/>
              </a:rPr>
              <a:t>, </a:t>
            </a:r>
            <a:r>
              <a:rPr lang="es-ES" b="1" dirty="0" smtClean="0">
                <a:solidFill>
                  <a:srgbClr val="00FF00"/>
                </a:solidFill>
                <a:latin typeface="Bookman Old Style" pitchFamily="18" charset="0"/>
              </a:rPr>
              <a:t>y</a:t>
            </a:r>
            <a:r>
              <a:rPr lang="es-ES" dirty="0" smtClean="0">
                <a:latin typeface="Bookman Old Style" pitchFamily="18" charset="0"/>
              </a:rPr>
              <a:t> </a:t>
            </a: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Bookman Old Style" pitchFamily="18" charset="0"/>
              </a:rPr>
              <a:t>fue</a:t>
            </a:r>
            <a:r>
              <a:rPr lang="es-ES" dirty="0" smtClean="0">
                <a:latin typeface="Bookman Old Style" pitchFamily="18" charset="0"/>
              </a:rPr>
              <a:t>, con movimiento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que a la muerte me lleva despeñado.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b="1" dirty="0" smtClean="0">
                <a:solidFill>
                  <a:srgbClr val="00B0F0"/>
                </a:solidFill>
                <a:latin typeface="Bookman Old Style" pitchFamily="18" charset="0"/>
              </a:rPr>
              <a:t>Azadas</a:t>
            </a:r>
            <a:r>
              <a:rPr lang="es-ES" dirty="0" smtClean="0">
                <a:latin typeface="Bookman Old Style" pitchFamily="18" charset="0"/>
              </a:rPr>
              <a:t> son la hora y el momento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que, a </a:t>
            </a:r>
            <a:r>
              <a:rPr lang="es-ES" b="1" dirty="0" smtClean="0">
                <a:solidFill>
                  <a:srgbClr val="00B0F0"/>
                </a:solidFill>
                <a:latin typeface="Bookman Old Style" pitchFamily="18" charset="0"/>
              </a:rPr>
              <a:t>jornal</a:t>
            </a:r>
            <a:r>
              <a:rPr lang="es-ES" dirty="0" smtClean="0">
                <a:latin typeface="Bookman Old Style" pitchFamily="18" charset="0"/>
              </a:rPr>
              <a:t> de mi pena y mi cuidado,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b="1" dirty="0" smtClean="0">
                <a:solidFill>
                  <a:srgbClr val="7030A0"/>
                </a:solidFill>
                <a:latin typeface="Bookman Old Style" pitchFamily="18" charset="0"/>
              </a:rPr>
              <a:t>cavan</a:t>
            </a:r>
            <a:r>
              <a:rPr lang="es-ES" dirty="0" smtClean="0">
                <a:latin typeface="Bookman Old Style" pitchFamily="18" charset="0"/>
              </a:rPr>
              <a:t> en mi vivir mi </a:t>
            </a:r>
            <a:r>
              <a:rPr lang="es-ES" b="1" dirty="0" smtClean="0">
                <a:solidFill>
                  <a:schemeClr val="bg2">
                    <a:lumMod val="50000"/>
                  </a:schemeClr>
                </a:solidFill>
                <a:latin typeface="Bookman Old Style" pitchFamily="18" charset="0"/>
              </a:rPr>
              <a:t>monumento</a:t>
            </a:r>
            <a:r>
              <a:rPr lang="es-ES" dirty="0" smtClean="0">
                <a:latin typeface="Bookman Old Style" pitchFamily="18" charset="0"/>
              </a:rPr>
              <a:t>.</a:t>
            </a:r>
            <a:endParaRPr lang="es-ES" dirty="0">
              <a:latin typeface="Bookman Old Style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515962" y="764705"/>
            <a:ext cx="2196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Exclamaciones 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866874" y="1297564"/>
            <a:ext cx="1494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00B050"/>
                </a:solidFill>
              </a:rPr>
              <a:t>Antítesis </a:t>
            </a:r>
            <a:endParaRPr lang="es-ES" sz="2400" b="1" dirty="0">
              <a:solidFill>
                <a:srgbClr val="00B050"/>
              </a:solidFill>
            </a:endParaRPr>
          </a:p>
        </p:txBody>
      </p:sp>
      <p:cxnSp>
        <p:nvCxnSpPr>
          <p:cNvPr id="13" name="12 Conector recto"/>
          <p:cNvCxnSpPr/>
          <p:nvPr/>
        </p:nvCxnSpPr>
        <p:spPr>
          <a:xfrm>
            <a:off x="683568" y="1556792"/>
            <a:ext cx="1944216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>
            <a:off x="3131840" y="1556792"/>
            <a:ext cx="1944216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6137920" y="2363282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1">
                    <a:lumMod val="50000"/>
                  </a:schemeClr>
                </a:solidFill>
              </a:rPr>
              <a:t>Repetición anafórica</a:t>
            </a:r>
            <a:endParaRPr lang="es-E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722858" y="2896141"/>
            <a:ext cx="1782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00B0F0"/>
                </a:solidFill>
              </a:rPr>
              <a:t>Metáforas </a:t>
            </a:r>
            <a:endParaRPr lang="es-ES" sz="2400" b="1" dirty="0">
              <a:solidFill>
                <a:srgbClr val="00B0F0"/>
              </a:solidFill>
            </a:endParaRPr>
          </a:p>
        </p:txBody>
      </p:sp>
      <p:cxnSp>
        <p:nvCxnSpPr>
          <p:cNvPr id="18" name="17 Conector recto"/>
          <p:cNvCxnSpPr/>
          <p:nvPr/>
        </p:nvCxnSpPr>
        <p:spPr>
          <a:xfrm>
            <a:off x="648072" y="4077072"/>
            <a:ext cx="1475656" cy="0"/>
          </a:xfrm>
          <a:prstGeom prst="line">
            <a:avLst/>
          </a:prstGeom>
          <a:ln w="19050">
            <a:solidFill>
              <a:srgbClr val="FF0066"/>
            </a:solidFill>
            <a:headEnd type="none" w="med" len="med"/>
            <a:tailEnd type="arrow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>
            <a:off x="2267744" y="4077072"/>
            <a:ext cx="2376264" cy="0"/>
          </a:xfrm>
          <a:prstGeom prst="line">
            <a:avLst/>
          </a:prstGeom>
          <a:ln w="19050">
            <a:solidFill>
              <a:srgbClr val="FF0066"/>
            </a:solidFill>
            <a:headEnd type="arrow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4" name="23 Conector recto"/>
          <p:cNvCxnSpPr/>
          <p:nvPr/>
        </p:nvCxnSpPr>
        <p:spPr>
          <a:xfrm>
            <a:off x="1115616" y="5733256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24 Conector recto"/>
          <p:cNvCxnSpPr/>
          <p:nvPr/>
        </p:nvCxnSpPr>
        <p:spPr>
          <a:xfrm>
            <a:off x="1403648" y="5733256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25 Conector recto"/>
          <p:cNvCxnSpPr/>
          <p:nvPr/>
        </p:nvCxnSpPr>
        <p:spPr>
          <a:xfrm>
            <a:off x="1691680" y="5733256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26 Conector recto"/>
          <p:cNvCxnSpPr/>
          <p:nvPr/>
        </p:nvCxnSpPr>
        <p:spPr>
          <a:xfrm>
            <a:off x="2555776" y="5733256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>
            <a:off x="2915816" y="5733256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28 Conector recto"/>
          <p:cNvCxnSpPr/>
          <p:nvPr/>
        </p:nvCxnSpPr>
        <p:spPr>
          <a:xfrm>
            <a:off x="3275856" y="5733256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>
            <a:off x="3923928" y="5733256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30 Conector recto"/>
          <p:cNvCxnSpPr/>
          <p:nvPr/>
        </p:nvCxnSpPr>
        <p:spPr>
          <a:xfrm>
            <a:off x="3635896" y="5733256"/>
            <a:ext cx="1440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31 CuadroTexto"/>
          <p:cNvSpPr txBox="1"/>
          <p:nvPr/>
        </p:nvSpPr>
        <p:spPr>
          <a:xfrm>
            <a:off x="6650850" y="3961859"/>
            <a:ext cx="1926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00FF00"/>
                </a:solidFill>
              </a:rPr>
              <a:t>Polisíndeton </a:t>
            </a:r>
            <a:endParaRPr lang="es-ES" sz="2400" b="1" dirty="0">
              <a:solidFill>
                <a:srgbClr val="00FF00"/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6668852" y="1830423"/>
            <a:ext cx="1890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</a:rPr>
              <a:t>Paralelismo </a:t>
            </a:r>
            <a:endParaRPr lang="es-ES" sz="2400" b="1" dirty="0">
              <a:solidFill>
                <a:srgbClr val="FFC000"/>
              </a:solidFill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6866874" y="3429000"/>
            <a:ext cx="1494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66"/>
                </a:solidFill>
              </a:rPr>
              <a:t>Quiasmo </a:t>
            </a:r>
            <a:endParaRPr lang="es-ES" sz="2400" b="1" dirty="0">
              <a:solidFill>
                <a:srgbClr val="FF0066"/>
              </a:solidFill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6470830" y="5027577"/>
            <a:ext cx="2286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4">
                    <a:lumMod val="75000"/>
                  </a:schemeClr>
                </a:solidFill>
              </a:rPr>
              <a:t>Personificación </a:t>
            </a:r>
            <a:endParaRPr lang="es-ES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6722858" y="4494718"/>
            <a:ext cx="1782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</a:rPr>
              <a:t>Poliptoton  </a:t>
            </a:r>
            <a:endParaRPr lang="es-ES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6686854" y="6093296"/>
            <a:ext cx="1854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Aliteración </a:t>
            </a:r>
            <a:endParaRPr lang="es-ES" sz="2400" b="1" dirty="0"/>
          </a:p>
        </p:txBody>
      </p:sp>
      <p:sp>
        <p:nvSpPr>
          <p:cNvPr id="39" name="38 CuadroTexto"/>
          <p:cNvSpPr txBox="1"/>
          <p:nvPr/>
        </p:nvSpPr>
        <p:spPr>
          <a:xfrm>
            <a:off x="6821996" y="5560436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2">
                    <a:lumMod val="50000"/>
                  </a:schemeClr>
                </a:solidFill>
              </a:rPr>
              <a:t>Metonimia</a:t>
            </a:r>
            <a:endParaRPr lang="es-E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5" grpId="0"/>
      <p:bldP spid="16" grpId="0"/>
      <p:bldP spid="32" grpId="0"/>
      <p:bldP spid="33" grpId="0"/>
      <p:bldP spid="34" grpId="0"/>
      <p:bldP spid="35" grpId="0"/>
      <p:bldP spid="37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4.bp.blogspot.com/_XvRkiHnF5zY/Sw2zSBTY8HI/AAAAAAAABDk/60SZNdYpp28/s1600/papel+ok+copia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6513" y="-27384"/>
            <a:ext cx="9300992" cy="694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302791"/>
            <a:ext cx="9144000" cy="1470025"/>
          </a:xfrm>
        </p:spPr>
        <p:txBody>
          <a:bodyPr>
            <a:normAutofit/>
          </a:bodyPr>
          <a:lstStyle/>
          <a:p>
            <a:r>
              <a:rPr lang="es-ES" sz="3600" i="1" dirty="0" smtClean="0">
                <a:solidFill>
                  <a:srgbClr val="C00000"/>
                </a:solidFill>
                <a:latin typeface="Bookman Old Style" pitchFamily="18" charset="0"/>
              </a:rPr>
              <a:t>“Amor constante más allá de la muerte” </a:t>
            </a:r>
            <a:br>
              <a:rPr lang="es-ES" sz="3600" i="1" dirty="0" smtClean="0">
                <a:solidFill>
                  <a:srgbClr val="C00000"/>
                </a:solidFill>
                <a:latin typeface="Bookman Old Style" pitchFamily="18" charset="0"/>
              </a:rPr>
            </a:br>
            <a:endParaRPr lang="es-ES" sz="3600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27650" name="Picture 2" descr="http://i2.ytimg.com/vi/IL_wwPJR6XY/mqdefaul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916832"/>
            <a:ext cx="5504612" cy="309634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915816" y="5373216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Bookman Old Style" pitchFamily="18" charset="0"/>
                <a:hlinkClick r:id="rId5"/>
              </a:rPr>
              <a:t>El Brujo vs Quevedo</a:t>
            </a:r>
            <a:r>
              <a:rPr lang="es-ES" sz="2000" dirty="0" smtClean="0">
                <a:latin typeface="Bookman Old Style" pitchFamily="18" charset="0"/>
              </a:rPr>
              <a:t>, </a:t>
            </a:r>
            <a:r>
              <a:rPr lang="es-ES" sz="2000" dirty="0" smtClean="0">
                <a:latin typeface="Bookman Old Style" pitchFamily="18" charset="0"/>
              </a:rPr>
              <a:t>YouTube</a:t>
            </a:r>
            <a:endParaRPr lang="es-ES" sz="20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4.bp.blogspot.com/_XvRkiHnF5zY/Sw2zSBTY8HI/AAAAAAAABDk/60SZNdYpp28/s1600/papel+ok+copia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36513" y="-27384"/>
            <a:ext cx="9300992" cy="694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70025"/>
          </a:xfrm>
        </p:spPr>
        <p:txBody>
          <a:bodyPr>
            <a:normAutofit/>
          </a:bodyPr>
          <a:lstStyle/>
          <a:p>
            <a:r>
              <a:rPr lang="es-ES" sz="3600" i="1" dirty="0" smtClean="0">
                <a:solidFill>
                  <a:srgbClr val="C00000"/>
                </a:solidFill>
                <a:latin typeface="Bookman Old Style" pitchFamily="18" charset="0"/>
              </a:rPr>
              <a:t>“Amor constante más allá de la muerte”</a:t>
            </a:r>
            <a:endParaRPr lang="es-ES" sz="3600" i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1196752"/>
            <a:ext cx="509431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Bookman Old Style" pitchFamily="18" charset="0"/>
              </a:rPr>
              <a:t>Cerrar podrá mis ojos la postrera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sombra, que me llevare el blanco día;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y podrá desatar esta alma mía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hora a su afán ansioso </a:t>
            </a:r>
            <a:r>
              <a:rPr lang="es-ES" dirty="0" err="1" smtClean="0">
                <a:latin typeface="Bookman Old Style" pitchFamily="18" charset="0"/>
              </a:rPr>
              <a:t>linsonjera</a:t>
            </a:r>
            <a:r>
              <a:rPr lang="es-ES" dirty="0" smtClean="0">
                <a:latin typeface="Bookman Old Style" pitchFamily="18" charset="0"/>
              </a:rPr>
              <a:t>;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mas no, de </a:t>
            </a:r>
            <a:r>
              <a:rPr lang="es-ES" dirty="0" err="1" smtClean="0">
                <a:latin typeface="Bookman Old Style" pitchFamily="18" charset="0"/>
              </a:rPr>
              <a:t>esotra</a:t>
            </a:r>
            <a:r>
              <a:rPr lang="es-ES" dirty="0" smtClean="0">
                <a:latin typeface="Bookman Old Style" pitchFamily="18" charset="0"/>
              </a:rPr>
              <a:t> parte, en la ribera,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dejará la memoria, en donde ardía: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nadar sabe mi llama la agua fría,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y perder el respeto a ley severa.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Alma a quien todo un Dios prisión ha sido,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venas que humor a tanto fuego han dado,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medulas que han gloriosamente ardido,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/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su cuerpo dejará, no su cuidado;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serán ceniza, mas tendrá sentido; </a:t>
            </a:r>
            <a:br>
              <a:rPr lang="es-ES" dirty="0" smtClean="0">
                <a:latin typeface="Bookman Old Style" pitchFamily="18" charset="0"/>
              </a:rPr>
            </a:br>
            <a:r>
              <a:rPr lang="es-ES" dirty="0" smtClean="0">
                <a:latin typeface="Bookman Old Style" pitchFamily="18" charset="0"/>
              </a:rPr>
              <a:t>polvo serán, mas polvo enamorado.</a:t>
            </a:r>
            <a:endParaRPr lang="es-ES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http://static.freepik.com/foto-gratis/papel-viejo_21249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4893" cy="6858000"/>
          </a:xfrm>
          <a:prstGeom prst="rect">
            <a:avLst/>
          </a:prstGeom>
          <a:noFill/>
        </p:spPr>
      </p:pic>
      <p:sp>
        <p:nvSpPr>
          <p:cNvPr id="3" name="CuadroTexto 2"/>
          <p:cNvSpPr txBox="1"/>
          <p:nvPr/>
        </p:nvSpPr>
        <p:spPr>
          <a:xfrm>
            <a:off x="2771800" y="2492896"/>
            <a:ext cx="3744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3366FF"/>
                </a:solidFill>
              </a:rPr>
              <a:t>Por </a:t>
            </a:r>
          </a:p>
          <a:p>
            <a:pPr algn="ctr"/>
            <a:r>
              <a:rPr lang="es-ES" sz="3600" dirty="0" err="1" smtClean="0">
                <a:solidFill>
                  <a:srgbClr val="3366FF"/>
                </a:solidFill>
              </a:rPr>
              <a:t>garcilaso.poeta</a:t>
            </a:r>
            <a:endParaRPr lang="es-ES" sz="3600" dirty="0" smtClean="0">
              <a:solidFill>
                <a:srgbClr val="3366FF"/>
              </a:solidFill>
            </a:endParaRPr>
          </a:p>
          <a:p>
            <a:pPr algn="ctr"/>
            <a:endParaRPr lang="es-ES" sz="3600" dirty="0">
              <a:solidFill>
                <a:srgbClr val="3366FF"/>
              </a:solidFill>
            </a:endParaRPr>
          </a:p>
          <a:p>
            <a:pPr algn="ctr"/>
            <a:r>
              <a:rPr lang="es-ES" sz="3600" dirty="0" smtClean="0">
                <a:solidFill>
                  <a:srgbClr val="3366FF"/>
                </a:solidFill>
              </a:rPr>
              <a:t>IES Mar Menor</a:t>
            </a:r>
            <a:endParaRPr lang="es-ES" sz="3600" dirty="0">
              <a:solidFill>
                <a:srgbClr val="3366FF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221</TotalTime>
  <Words>185</Words>
  <Application>Microsoft Macintosh PowerPoint</Application>
  <PresentationFormat>Presentación en pantalla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Sonetos de Quevedo</vt:lpstr>
      <vt:lpstr>“¡Fue sueño ayer…”</vt:lpstr>
      <vt:lpstr>Temas y tópicos</vt:lpstr>
      <vt:lpstr>Recursos literarios</vt:lpstr>
      <vt:lpstr>“Amor constante más allá de la muerte”  </vt:lpstr>
      <vt:lpstr>“Amor constante más allá de la muerte”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Sonetos de Quevedo</dc:title>
  <dc:creator>Usuario de Windows</dc:creator>
  <cp:lastModifiedBy>Estrella Garcia</cp:lastModifiedBy>
  <cp:revision>28</cp:revision>
  <dcterms:created xsi:type="dcterms:W3CDTF">2013-05-20T16:06:01Z</dcterms:created>
  <dcterms:modified xsi:type="dcterms:W3CDTF">2016-02-29T21:43:45Z</dcterms:modified>
</cp:coreProperties>
</file>