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35"/>
  </p:notesMasterIdLst>
  <p:handoutMasterIdLst>
    <p:handoutMasterId r:id="rId36"/>
  </p:handoutMasterIdLst>
  <p:sldIdLst>
    <p:sldId id="293" r:id="rId2"/>
    <p:sldId id="340" r:id="rId3"/>
    <p:sldId id="292" r:id="rId4"/>
    <p:sldId id="341" r:id="rId5"/>
    <p:sldId id="298" r:id="rId6"/>
    <p:sldId id="342" r:id="rId7"/>
    <p:sldId id="346" r:id="rId8"/>
    <p:sldId id="348" r:id="rId9"/>
    <p:sldId id="349" r:id="rId10"/>
    <p:sldId id="351" r:id="rId11"/>
    <p:sldId id="353" r:id="rId12"/>
    <p:sldId id="354" r:id="rId13"/>
    <p:sldId id="355" r:id="rId14"/>
    <p:sldId id="371" r:id="rId15"/>
    <p:sldId id="356" r:id="rId16"/>
    <p:sldId id="376" r:id="rId17"/>
    <p:sldId id="358" r:id="rId18"/>
    <p:sldId id="357" r:id="rId19"/>
    <p:sldId id="359" r:id="rId20"/>
    <p:sldId id="361" r:id="rId21"/>
    <p:sldId id="365" r:id="rId22"/>
    <p:sldId id="366" r:id="rId23"/>
    <p:sldId id="344" r:id="rId24"/>
    <p:sldId id="345" r:id="rId25"/>
    <p:sldId id="343" r:id="rId26"/>
    <p:sldId id="370" r:id="rId27"/>
    <p:sldId id="372" r:id="rId28"/>
    <p:sldId id="373" r:id="rId29"/>
    <p:sldId id="374" r:id="rId30"/>
    <p:sldId id="375" r:id="rId31"/>
    <p:sldId id="362" r:id="rId32"/>
    <p:sldId id="347" r:id="rId33"/>
    <p:sldId id="364" r:id="rId34"/>
  </p:sldIdLst>
  <p:sldSz cx="9144000" cy="6858000" type="screen4x3"/>
  <p:notesSz cx="7099300" cy="10234613"/>
  <p:custDataLst>
    <p:tags r:id="rId37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arra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1160"/>
    <a:srgbClr val="B2B2B2"/>
    <a:srgbClr val="E53772"/>
    <a:srgbClr val="EC3472"/>
    <a:srgbClr val="EA004E"/>
    <a:srgbClr val="4D4D4D"/>
    <a:srgbClr val="1C1C1C"/>
    <a:srgbClr val="7A0029"/>
    <a:srgbClr val="D600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19" autoAdjust="0"/>
    <p:restoredTop sz="99661" autoAdjust="0"/>
  </p:normalViewPr>
  <p:slideViewPr>
    <p:cSldViewPr>
      <p:cViewPr>
        <p:scale>
          <a:sx n="80" d="100"/>
          <a:sy n="80" d="100"/>
        </p:scale>
        <p:origin x="-82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E712CA4-E911-4D5C-A2B8-B70D2C8C252A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EB07BDC-6B1A-4257-AB8A-86007392A0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808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42" tIns="49522" rIns="99042" bIns="49522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42" tIns="49522" rIns="99042" bIns="49522" rtlCol="0"/>
          <a:lstStyle>
            <a:lvl1pPr algn="r">
              <a:defRPr sz="1300"/>
            </a:lvl1pPr>
          </a:lstStyle>
          <a:p>
            <a:fld id="{62CCE14B-F247-414B-9248-0D6C8CE737F2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2" tIns="49522" rIns="99042" bIns="4952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2" tIns="49522" rIns="99042" bIns="4952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2" tIns="49522" rIns="99042" bIns="49522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2" tIns="49522" rIns="99042" bIns="49522" rtlCol="0" anchor="b"/>
          <a:lstStyle>
            <a:lvl1pPr algn="r">
              <a:defRPr sz="1300"/>
            </a:lvl1pPr>
          </a:lstStyle>
          <a:p>
            <a:fld id="{E110AB70-8467-47F0-BCA7-B24F016CA2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4066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AB70-8467-47F0-BCA7-B24F016CA2E2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725470"/>
          </a:xfrm>
          <a:prstGeom prst="rect">
            <a:avLst/>
          </a:prstGeom>
        </p:spPr>
        <p:txBody>
          <a:bodyPr anchor="ctr">
            <a:noAutofit/>
          </a:bodyPr>
          <a:lstStyle>
            <a:extLst/>
          </a:lstStyle>
          <a:p>
            <a:r>
              <a:rPr kumimoji="0" lang="en-US" dirty="0" err="1" smtClean="0"/>
              <a:t>Título</a:t>
            </a:r>
            <a:r>
              <a:rPr kumimoji="0" lang="en-US" dirty="0" smtClean="0"/>
              <a:t> de la </a:t>
            </a:r>
            <a:r>
              <a:rPr kumimoji="0" lang="en-US" dirty="0" err="1" smtClean="0"/>
              <a:t>diapositiva</a:t>
            </a:r>
            <a:endParaRPr kumimoji="0" lang="en-U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285720" y="1214422"/>
            <a:ext cx="8647968" cy="5429288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0" r:id="rId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baseline="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Calibri" pitchFamily="34" charset="0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Subtítulo"/>
          <p:cNvSpPr txBox="1">
            <a:spLocks/>
          </p:cNvSpPr>
          <p:nvPr/>
        </p:nvSpPr>
        <p:spPr>
          <a:xfrm>
            <a:off x="500034" y="857232"/>
            <a:ext cx="8143900" cy="92869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endParaRPr lang="es-ES" sz="1900" dirty="0" smtClean="0">
              <a:latin typeface="Calibri" pitchFamily="34" charset="0"/>
            </a:endParaRPr>
          </a:p>
        </p:txBody>
      </p:sp>
      <p:pic>
        <p:nvPicPr>
          <p:cNvPr id="12" name="11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506952"/>
            <a:ext cx="4978072" cy="1493420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1071538" y="3150026"/>
            <a:ext cx="6786610" cy="4218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ES" sz="3600" b="1" dirty="0" smtClean="0">
                <a:solidFill>
                  <a:srgbClr val="FF1160"/>
                </a:solidFill>
                <a:latin typeface="Arial Rounded MT Bold" pitchFamily="34" charset="0"/>
                <a:ea typeface="Open Sans" pitchFamily="34" charset="0"/>
                <a:cs typeface="Open Sans" pitchFamily="34" charset="0"/>
              </a:rPr>
              <a:t>vishub.org</a:t>
            </a:r>
            <a:endParaRPr lang="es-ES" sz="3600" b="1" dirty="0">
              <a:solidFill>
                <a:srgbClr val="FF116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14348" y="4357694"/>
            <a:ext cx="75724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Una plataforma de e-Learning centrada </a:t>
            </a:r>
            <a:br>
              <a:rPr lang="es-ES" sz="3400" b="1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3400" b="1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en la creación y compartición de recursos </a:t>
            </a:r>
            <a:r>
              <a:rPr lang="es-ES" sz="3400" b="1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educativos abiertos</a:t>
            </a:r>
            <a:endParaRPr lang="es-ES" sz="3400" b="1" dirty="0">
              <a:solidFill>
                <a:srgbClr val="FF11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14 Imagen" descr="upm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776" y="214290"/>
            <a:ext cx="614809" cy="651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pic>
        <p:nvPicPr>
          <p:cNvPr id="5" name="4 Imagen" descr="workshop_edi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1546"/>
            <a:ext cx="9140544" cy="5786454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Herramienta de creación de Lecciones</a:t>
            </a:r>
            <a:endParaRPr kumimoji="0" lang="es-ES_tradnl" sz="2600" b="1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Servicio de Búsqueda</a:t>
            </a:r>
            <a:endParaRPr lang="es-ES_tradnl" sz="2600" b="1" dirty="0">
              <a:solidFill>
                <a:srgbClr val="FF1160"/>
              </a:solidFill>
              <a:latin typeface="Calibri" pitchFamily="34" charset="0"/>
            </a:endParaRPr>
          </a:p>
        </p:txBody>
      </p:sp>
      <p:pic>
        <p:nvPicPr>
          <p:cNvPr id="4" name="3 Imagen" descr="Search_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" y="1071546"/>
            <a:ext cx="9137124" cy="57864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Catálogo</a:t>
            </a:r>
            <a:endParaRPr lang="es-ES_tradnl" sz="2600" b="1" dirty="0">
              <a:solidFill>
                <a:srgbClr val="FF1160"/>
              </a:solidFill>
              <a:latin typeface="Calibri" pitchFamily="34" charset="0"/>
            </a:endParaRPr>
          </a:p>
        </p:txBody>
      </p:sp>
      <p:pic>
        <p:nvPicPr>
          <p:cNvPr id="4" name="3 Imagen" descr="Catalogo_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2565"/>
            <a:ext cx="9144000" cy="58454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Colecciones</a:t>
            </a:r>
            <a:endParaRPr lang="es-ES_tradnl" sz="2600" b="1" dirty="0">
              <a:solidFill>
                <a:srgbClr val="FF1160"/>
              </a:solidFill>
              <a:latin typeface="Calibri" pitchFamily="34" charset="0"/>
            </a:endParaRPr>
          </a:p>
        </p:txBody>
      </p:sp>
      <p:pic>
        <p:nvPicPr>
          <p:cNvPr id="4" name="3 Imagen" descr="Categorias-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3634"/>
            <a:ext cx="9144000" cy="5854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Red Social</a:t>
            </a:r>
            <a:endParaRPr kumimoji="0" lang="es-ES_tradnl" sz="2600" b="1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3 Imagen" descr="RedSocial_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857256"/>
            <a:ext cx="9144001" cy="60007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Cursos online mediante Moodle</a:t>
            </a:r>
            <a:endParaRPr lang="es-ES_tradnl" sz="2600" b="1" dirty="0">
              <a:solidFill>
                <a:srgbClr val="FF1160"/>
              </a:solidFill>
              <a:latin typeface="Calibri" pitchFamily="34" charset="0"/>
            </a:endParaRPr>
          </a:p>
        </p:txBody>
      </p:sp>
      <p:pic>
        <p:nvPicPr>
          <p:cNvPr id="5" name="4 Imagen" descr="ViSHMOOC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4090"/>
            <a:ext cx="9144000" cy="58139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Sistema de Evaluación</a:t>
            </a:r>
            <a:endParaRPr lang="es-ES_tradnl" sz="2600" b="1" dirty="0">
              <a:solidFill>
                <a:srgbClr val="FF1160"/>
              </a:solidFill>
              <a:latin typeface="Calibri" pitchFamily="34" charset="0"/>
            </a:endParaRPr>
          </a:p>
        </p:txBody>
      </p:sp>
      <p:pic>
        <p:nvPicPr>
          <p:cNvPr id="4" name="3 Imagen" descr="Eval_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928670"/>
            <a:ext cx="6263141" cy="58415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Analíticas de aprendizaje</a:t>
            </a:r>
            <a:endParaRPr lang="es-ES_tradnl" sz="2600" b="1" dirty="0">
              <a:solidFill>
                <a:srgbClr val="FF1160"/>
              </a:solidFill>
              <a:latin typeface="Calibri" pitchFamily="34" charset="0"/>
            </a:endParaRPr>
          </a:p>
        </p:txBody>
      </p:sp>
      <p:pic>
        <p:nvPicPr>
          <p:cNvPr id="4" name="3 Imagen" descr="Analytics_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819" y="928670"/>
            <a:ext cx="5784527" cy="5903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Sistema de Recomendación</a:t>
            </a:r>
            <a:endParaRPr lang="es-ES_tradnl" sz="2600" b="1" dirty="0">
              <a:solidFill>
                <a:srgbClr val="FF1160"/>
              </a:solidFill>
              <a:latin typeface="Calibri" pitchFamily="34" charset="0"/>
            </a:endParaRPr>
          </a:p>
        </p:txBody>
      </p:sp>
      <p:pic>
        <p:nvPicPr>
          <p:cNvPr id="5" name="4 Imagen" descr="Rec_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2985"/>
            <a:ext cx="9144000" cy="57150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Sistema de Respuesta de Audiencia</a:t>
            </a:r>
            <a:endParaRPr lang="es-ES_tradnl" sz="2600" b="1" dirty="0">
              <a:solidFill>
                <a:srgbClr val="FF1160"/>
              </a:solidFill>
              <a:latin typeface="Calibri" pitchFamily="34" charset="0"/>
            </a:endParaRPr>
          </a:p>
        </p:txBody>
      </p:sp>
      <p:pic>
        <p:nvPicPr>
          <p:cNvPr id="4" name="3 Imagen" descr="ARS_Classr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32" y="1140927"/>
            <a:ext cx="7143768" cy="52884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dirty="0" smtClean="0">
                <a:solidFill>
                  <a:srgbClr val="FF1160"/>
                </a:solidFill>
                <a:latin typeface="Arial Rounded MT Bold" pitchFamily="34" charset="0"/>
                <a:ea typeface="+mj-ea"/>
                <a:cs typeface="+mj-cs"/>
              </a:rPr>
              <a:t>vishub.org</a:t>
            </a:r>
            <a:endParaRPr kumimoji="0" lang="es-ES_tradnl" sz="2200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00034" y="857232"/>
            <a:ext cx="8143900" cy="52864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ES" sz="6000" b="1" dirty="0" smtClean="0">
                <a:solidFill>
                  <a:srgbClr val="FF1160"/>
                </a:solidFill>
                <a:latin typeface="Calibri" pitchFamily="34" charset="0"/>
                <a:cs typeface="Arial" pitchFamily="34" charset="0"/>
              </a:rPr>
              <a:t>¿Qué es ViSH?</a:t>
            </a:r>
            <a:r>
              <a:rPr lang="es-ES" sz="6600" dirty="0" smtClean="0">
                <a:solidFill>
                  <a:srgbClr val="FF1160"/>
                </a:solidFill>
              </a:rPr>
              <a:t> </a:t>
            </a:r>
            <a:endParaRPr lang="es-ES" sz="6600" b="1" dirty="0">
              <a:solidFill>
                <a:srgbClr val="FF1160"/>
              </a:solidFill>
              <a:latin typeface="Calibri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91917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Interoperabilidad </a:t>
            </a:r>
            <a:b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</a:b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Soporte de estándares de e-Learning</a:t>
            </a:r>
            <a:endParaRPr lang="es-ES_tradnl" sz="2600" b="1" dirty="0">
              <a:solidFill>
                <a:srgbClr val="FF1160"/>
              </a:solidFill>
              <a:latin typeface="Calibri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8000" y="1500174"/>
            <a:ext cx="8215370" cy="52149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</a:rPr>
              <a:t>Estándares de e-Learning soportados</a:t>
            </a:r>
          </a:p>
          <a:p>
            <a:pPr marL="914400" lvl="1" indent="-457200">
              <a:spcBef>
                <a:spcPts val="800"/>
              </a:spcBef>
              <a:spcAft>
                <a:spcPts val="800"/>
              </a:spcAft>
              <a:buClr>
                <a:srgbClr val="333333"/>
              </a:buClr>
              <a:buFont typeface="Wingdings" pitchFamily="2" charset="2"/>
              <a:buChar char="ü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SCORM 1.2 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y</a:t>
            </a:r>
            <a:r>
              <a:rPr lang="es-ES" sz="2600" dirty="0" smtClean="0">
                <a:latin typeface="Calibri" pitchFamily="34" charset="0"/>
              </a:rPr>
              <a:t>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SCORM 2004 4th Edition</a:t>
            </a:r>
          </a:p>
          <a:p>
            <a:pPr marL="914400" lvl="1" indent="-4572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IMS CP 1.1.4</a:t>
            </a:r>
          </a:p>
          <a:p>
            <a:pPr marL="914400" lvl="1" indent="-4572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IMS QTI 2.1</a:t>
            </a:r>
          </a:p>
          <a:p>
            <a:pPr marL="914400" lvl="1" indent="-4572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Moodle XML</a:t>
            </a:r>
          </a:p>
          <a:p>
            <a:pPr marL="914400" lvl="1" indent="-4572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LOM (Learning Object Metadata)</a:t>
            </a:r>
          </a:p>
          <a:p>
            <a:pPr marL="914400" lvl="1" indent="-45720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OAI-PMH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91917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Interoperabilidad </a:t>
            </a:r>
            <a:b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</a:b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Importación de recursos </a:t>
            </a: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en Moodle</a:t>
            </a:r>
            <a:endParaRPr lang="es-ES_tradnl" sz="2600" b="1" dirty="0">
              <a:solidFill>
                <a:srgbClr val="FF1160"/>
              </a:solidFill>
              <a:latin typeface="Calibri" pitchFamily="34" charset="0"/>
            </a:endParaRPr>
          </a:p>
        </p:txBody>
      </p:sp>
      <p:pic>
        <p:nvPicPr>
          <p:cNvPr id="4" name="3 Imagen" descr="Moodle_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320008"/>
            <a:ext cx="7275711" cy="55380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91917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Interoperabilidad </a:t>
            </a:r>
            <a:b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</a:b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Informes de actividad en Moodle</a:t>
            </a:r>
            <a:endParaRPr lang="es-ES_tradnl" sz="2600" b="1" dirty="0">
              <a:solidFill>
                <a:srgbClr val="FF1160"/>
              </a:solidFill>
              <a:latin typeface="Calibri" pitchFamily="34" charset="0"/>
            </a:endParaRPr>
          </a:p>
        </p:txBody>
      </p:sp>
      <p:pic>
        <p:nvPicPr>
          <p:cNvPr id="4" name="3 Imagen" descr="MoodleStats_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7298"/>
            <a:ext cx="9144000" cy="55007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0034" y="857232"/>
            <a:ext cx="8143900" cy="52864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ES" sz="5600" b="1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Ejemplos de</a:t>
            </a:r>
          </a:p>
          <a:p>
            <a:pPr algn="ctr"/>
            <a:r>
              <a:rPr lang="es-ES" sz="5600" b="1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Presentaciones </a:t>
            </a:r>
            <a:br>
              <a:rPr lang="es-ES" sz="5600" b="1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5600" b="1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Interactivas</a:t>
            </a:r>
            <a:r>
              <a:rPr lang="es-ES" sz="4800" dirty="0" smtClean="0">
                <a:solidFill>
                  <a:srgbClr val="FF1160"/>
                </a:solidFill>
                <a:latin typeface="Arial Rounded MT Bold" pitchFamily="34" charset="0"/>
              </a:rPr>
              <a:t> </a:t>
            </a:r>
            <a:endParaRPr lang="es-ES" sz="4800" b="1" dirty="0">
              <a:solidFill>
                <a:srgbClr val="FF116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dirty="0" smtClean="0">
                <a:solidFill>
                  <a:srgbClr val="FF1160"/>
                </a:solidFill>
                <a:latin typeface="Arial Rounded MT Bold" pitchFamily="34" charset="0"/>
                <a:ea typeface="+mj-ea"/>
                <a:cs typeface="+mj-cs"/>
              </a:rPr>
              <a:t>vishub.org</a:t>
            </a:r>
            <a:endParaRPr kumimoji="0" lang="es-ES_tradnl" sz="2200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0034" y="857232"/>
            <a:ext cx="8143900" cy="52864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ES" sz="5600" b="1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Más ejemplos de</a:t>
            </a:r>
          </a:p>
          <a:p>
            <a:pPr algn="ctr"/>
            <a:r>
              <a:rPr lang="es-ES" sz="5600" b="1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Recursos Educativos</a:t>
            </a:r>
            <a:r>
              <a:rPr lang="es-ES" sz="4800" dirty="0" smtClean="0">
                <a:solidFill>
                  <a:srgbClr val="FF1160"/>
                </a:solidFill>
                <a:latin typeface="Arial Rounded MT Bold" pitchFamily="34" charset="0"/>
              </a:rPr>
              <a:t> </a:t>
            </a:r>
            <a:endParaRPr lang="es-ES" sz="4800" b="1" dirty="0">
              <a:solidFill>
                <a:srgbClr val="FF116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dirty="0" smtClean="0">
                <a:solidFill>
                  <a:srgbClr val="FF1160"/>
                </a:solidFill>
                <a:latin typeface="Arial Rounded MT Bold" pitchFamily="34" charset="0"/>
                <a:ea typeface="+mj-ea"/>
                <a:cs typeface="+mj-cs"/>
              </a:rPr>
              <a:t>vishub.org</a:t>
            </a:r>
            <a:endParaRPr kumimoji="0" lang="es-ES_tradnl" sz="2200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0034" y="857232"/>
            <a:ext cx="8143900" cy="52864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ES" sz="5800" b="1" dirty="0" smtClean="0">
                <a:solidFill>
                  <a:srgbClr val="FF1160"/>
                </a:solidFill>
                <a:latin typeface="Calibri" pitchFamily="34" charset="0"/>
                <a:cs typeface="Arial" pitchFamily="34" charset="0"/>
              </a:rPr>
              <a:t>¿Cómo puede usarse </a:t>
            </a:r>
            <a:br>
              <a:rPr lang="es-ES" sz="5800" b="1" dirty="0" smtClean="0">
                <a:solidFill>
                  <a:srgbClr val="FF1160"/>
                </a:solidFill>
                <a:latin typeface="Calibri" pitchFamily="34" charset="0"/>
                <a:cs typeface="Arial" pitchFamily="34" charset="0"/>
              </a:rPr>
            </a:br>
            <a:r>
              <a:rPr lang="es-ES" sz="5800" b="1" dirty="0" smtClean="0">
                <a:solidFill>
                  <a:srgbClr val="FF1160"/>
                </a:solidFill>
                <a:latin typeface="Calibri" pitchFamily="34" charset="0"/>
                <a:cs typeface="Arial" pitchFamily="34" charset="0"/>
              </a:rPr>
              <a:t>ViSH para el apoyo </a:t>
            </a:r>
            <a:br>
              <a:rPr lang="es-ES" sz="5800" b="1" dirty="0" smtClean="0">
                <a:solidFill>
                  <a:srgbClr val="FF1160"/>
                </a:solidFill>
                <a:latin typeface="Calibri" pitchFamily="34" charset="0"/>
                <a:cs typeface="Arial" pitchFamily="34" charset="0"/>
              </a:rPr>
            </a:br>
            <a:r>
              <a:rPr lang="es-ES" sz="5800" b="1" dirty="0" smtClean="0">
                <a:solidFill>
                  <a:srgbClr val="FF1160"/>
                </a:solidFill>
                <a:latin typeface="Calibri" pitchFamily="34" charset="0"/>
                <a:cs typeface="Arial" pitchFamily="34" charset="0"/>
              </a:rPr>
              <a:t>a la enseñanza?</a:t>
            </a:r>
            <a:r>
              <a:rPr lang="es-ES" sz="6600" dirty="0" smtClean="0">
                <a:solidFill>
                  <a:srgbClr val="FF1160"/>
                </a:solidFill>
              </a:rPr>
              <a:t> </a:t>
            </a:r>
            <a:endParaRPr lang="es-ES" sz="6600" b="1" dirty="0">
              <a:solidFill>
                <a:srgbClr val="FF11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dirty="0" smtClean="0">
                <a:solidFill>
                  <a:srgbClr val="FF1160"/>
                </a:solidFill>
                <a:latin typeface="Arial Rounded MT Bold" pitchFamily="34" charset="0"/>
                <a:ea typeface="+mj-ea"/>
                <a:cs typeface="+mj-cs"/>
              </a:rPr>
              <a:t>vishub.org</a:t>
            </a:r>
            <a:endParaRPr kumimoji="0" lang="es-ES_tradnl" sz="2200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68000" y="785794"/>
            <a:ext cx="8390280" cy="1785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Material de apoyo para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clases presenciales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Presentaciones enriquecidas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para el profesor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Actividades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y recursos para los alumnos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Estrategias de uso</a:t>
            </a:r>
            <a:endParaRPr kumimoji="0" lang="es-ES_tradnl" sz="2600" b="1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68000" y="785794"/>
            <a:ext cx="8390280" cy="1785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Material de apoyo para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clases presenciales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Presentaciones enriquecidas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para el profesor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Actividades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y recursos para los alumnos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8000" y="2428868"/>
            <a:ext cx="8390280" cy="235745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En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 Entornos Virtuales de Aprendizaje 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como Moodle de forma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presencial o a distancia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: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Tareas evaluables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(entregas, exámenes, …)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Contenidos con mayor </a:t>
            </a: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seguimiento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Recursos con </a:t>
            </a: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autoevaluación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Estrategias de uso</a:t>
            </a:r>
            <a:endParaRPr kumimoji="0" lang="es-ES_tradnl" sz="2600" b="1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68000" y="785794"/>
            <a:ext cx="8390280" cy="1785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Material de apoyo para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clases presenciales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Presentaciones enriquecidas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para el profesor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Actividades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y recursos para los alumnos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8000" y="2428868"/>
            <a:ext cx="8390280" cy="235745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En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 Entornos Virtuales de Aprendizaje 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como Moodle de forma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presencial o a distancia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: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Tareas evaluables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(entregas, exámenes, …)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Contenidos con mayor </a:t>
            </a: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seguimiento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Recursos con </a:t>
            </a: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autoevaluación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68000" y="4786322"/>
            <a:ext cx="8390280" cy="6429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15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Proyectos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 de clase (learning by doing)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Estrategias de uso</a:t>
            </a:r>
            <a:endParaRPr kumimoji="0" lang="es-ES_tradnl" sz="2600" b="1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68000" y="785794"/>
            <a:ext cx="8390280" cy="1785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Material de apoyo para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clases presenciales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Presentaciones enriquecidas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para el profesor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Actividades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y recursos para los alumnos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8000" y="2428868"/>
            <a:ext cx="8390280" cy="235745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En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 Entornos Virtuales de Aprendizaje 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como Moodle de forma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presencial o a distancia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: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Tareas evaluables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(entregas, exámenes, …)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Contenidos con mayor </a:t>
            </a: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seguimiento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Recursos con </a:t>
            </a: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autoevaluación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68000" y="4786322"/>
            <a:ext cx="8390280" cy="6429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15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Proyectos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 de clase (learning by doing)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Estrategias de uso</a:t>
            </a:r>
            <a:endParaRPr kumimoji="0" lang="es-ES_tradnl" sz="2600" b="1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468000" y="5429264"/>
            <a:ext cx="8390280" cy="6429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15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Cursos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 online de refuerzo o ampliación</a:t>
            </a:r>
            <a:endParaRPr lang="es-ES" sz="2600" dirty="0" smtClean="0">
              <a:solidFill>
                <a:srgbClr val="333333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dirty="0" smtClean="0">
                <a:solidFill>
                  <a:srgbClr val="FF1160"/>
                </a:solidFill>
                <a:latin typeface="Arial Rounded MT Bold" pitchFamily="34" charset="0"/>
                <a:ea typeface="+mj-ea"/>
                <a:cs typeface="+mj-cs"/>
              </a:rPr>
              <a:t>vishub.org</a:t>
            </a:r>
            <a:endParaRPr kumimoji="0" lang="es-ES_tradnl" sz="2200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4348" y="4665187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ViSH es una </a:t>
            </a:r>
            <a: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plataforma de e-Learning </a:t>
            </a:r>
            <a:b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centrada en la</a:t>
            </a:r>
            <a: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 creación </a:t>
            </a: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 compartición </a:t>
            </a: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de</a:t>
            </a:r>
            <a: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 recursos educativos </a:t>
            </a:r>
            <a: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abiertos </a:t>
            </a: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para </a:t>
            </a: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la realización de actividades didácticas</a:t>
            </a:r>
            <a:endParaRPr lang="es-ES" sz="3000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11 Imagen" descr="pantallas_vis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1034074"/>
            <a:ext cx="5650629" cy="36031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468000" y="785794"/>
            <a:ext cx="8390280" cy="1785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Material de apoyo para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clases presenciales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Presentaciones enriquecidas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para el profesor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Actividades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y recursos para los alumnos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8000" y="2428868"/>
            <a:ext cx="8390280" cy="235745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En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 Entornos Virtuales de Aprendizaje 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como Moodle de forma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presencial o a distancia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: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Tareas evaluables </a:t>
            </a: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(entregas, exámenes, …)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Contenidos con mayor </a:t>
            </a: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seguimiento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333333"/>
                </a:solidFill>
                <a:latin typeface="Calibri" pitchFamily="34" charset="0"/>
              </a:rPr>
              <a:t>Recursos con </a:t>
            </a:r>
            <a:r>
              <a:rPr lang="es-ES" sz="2400" b="1" dirty="0" smtClean="0">
                <a:solidFill>
                  <a:srgbClr val="FF1160"/>
                </a:solidFill>
                <a:latin typeface="Calibri" pitchFamily="34" charset="0"/>
              </a:rPr>
              <a:t>autoevaluación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68000" y="4786322"/>
            <a:ext cx="8390280" cy="6429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15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Proyectos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 de clase (learning by doing)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468000" y="6072206"/>
            <a:ext cx="8390280" cy="6429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8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Sistema de Respuesta de Audiencia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Estrategias de uso</a:t>
            </a:r>
            <a:endParaRPr kumimoji="0" lang="es-ES_tradnl" sz="2600" b="1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468000" y="5429264"/>
            <a:ext cx="8390280" cy="6429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15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Cursos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 online de refuerzo o ampliación</a:t>
            </a:r>
            <a:endParaRPr lang="es-ES" sz="2600" dirty="0" smtClean="0">
              <a:solidFill>
                <a:srgbClr val="333333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0034" y="857232"/>
            <a:ext cx="8143900" cy="52864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ES" sz="6600" b="1" dirty="0" smtClean="0">
                <a:solidFill>
                  <a:srgbClr val="FF1160"/>
                </a:solidFill>
                <a:latin typeface="Calibri" pitchFamily="34" charset="0"/>
                <a:cs typeface="Arial" pitchFamily="34" charset="0"/>
              </a:rPr>
              <a:t>Estadísticas de uso </a:t>
            </a:r>
            <a:br>
              <a:rPr lang="es-ES" sz="6600" b="1" dirty="0" smtClean="0">
                <a:solidFill>
                  <a:srgbClr val="FF1160"/>
                </a:solidFill>
                <a:latin typeface="Calibri" pitchFamily="34" charset="0"/>
                <a:cs typeface="Arial" pitchFamily="34" charset="0"/>
              </a:rPr>
            </a:br>
            <a:r>
              <a:rPr lang="es-ES" sz="6600" b="1" dirty="0" smtClean="0">
                <a:solidFill>
                  <a:srgbClr val="FF1160"/>
                </a:solidFill>
                <a:latin typeface="Calibri" pitchFamily="34" charset="0"/>
                <a:cs typeface="Arial" pitchFamily="34" charset="0"/>
              </a:rPr>
              <a:t>de la plataforma </a:t>
            </a:r>
            <a:br>
              <a:rPr lang="es-ES" sz="6600" b="1" dirty="0" smtClean="0">
                <a:solidFill>
                  <a:srgbClr val="FF1160"/>
                </a:solidFill>
                <a:latin typeface="Calibri" pitchFamily="34" charset="0"/>
                <a:cs typeface="Arial" pitchFamily="34" charset="0"/>
              </a:rPr>
            </a:br>
            <a:r>
              <a:rPr lang="es-ES" sz="6600" b="1" dirty="0" smtClean="0">
                <a:solidFill>
                  <a:srgbClr val="FF1160"/>
                </a:solidFill>
                <a:latin typeface="Calibri" pitchFamily="34" charset="0"/>
                <a:cs typeface="Arial" pitchFamily="34" charset="0"/>
              </a:rPr>
              <a:t>ViSH</a:t>
            </a:r>
            <a:endParaRPr lang="es-ES" sz="6600" b="1" dirty="0">
              <a:solidFill>
                <a:srgbClr val="FF11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dirty="0" smtClean="0">
                <a:solidFill>
                  <a:srgbClr val="FF1160"/>
                </a:solidFill>
                <a:latin typeface="Arial Rounded MT Bold" pitchFamily="34" charset="0"/>
                <a:ea typeface="+mj-ea"/>
                <a:cs typeface="+mj-cs"/>
              </a:rPr>
              <a:t>vishub.org</a:t>
            </a:r>
            <a:endParaRPr kumimoji="0" lang="es-ES_tradnl" sz="2200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Estadísticas de Uso</a:t>
            </a:r>
            <a:endParaRPr kumimoji="0" lang="es-ES_tradnl" sz="2600" b="1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468000" y="785794"/>
            <a:ext cx="8215370" cy="592935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</a:rPr>
              <a:t>Más de </a:t>
            </a:r>
            <a:r>
              <a:rPr lang="es-ES" sz="3000" b="1" dirty="0" smtClean="0">
                <a:solidFill>
                  <a:srgbClr val="FF1160"/>
                </a:solidFill>
                <a:latin typeface="Calibri" pitchFamily="34" charset="0"/>
              </a:rPr>
              <a:t>9.000 </a:t>
            </a:r>
            <a:r>
              <a:rPr lang="es-ES" sz="3000" b="1" dirty="0" smtClean="0">
                <a:solidFill>
                  <a:srgbClr val="FF1160"/>
                </a:solidFill>
                <a:latin typeface="Calibri" pitchFamily="34" charset="0"/>
              </a:rPr>
              <a:t>usuarios registrados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</a:rPr>
              <a:t>Más de </a:t>
            </a:r>
            <a:r>
              <a:rPr lang="es-ES" sz="3000" b="1" dirty="0" smtClean="0">
                <a:solidFill>
                  <a:srgbClr val="FF1160"/>
                </a:solidFill>
                <a:latin typeface="Calibri" pitchFamily="34" charset="0"/>
              </a:rPr>
              <a:t>3.000 </a:t>
            </a:r>
            <a:r>
              <a:rPr lang="es-ES" sz="3000" b="1" dirty="0" smtClean="0">
                <a:solidFill>
                  <a:srgbClr val="FF1160"/>
                </a:solidFill>
                <a:latin typeface="Calibri" pitchFamily="34" charset="0"/>
              </a:rPr>
              <a:t>recursos </a:t>
            </a: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</a:rPr>
              <a:t>publicados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</a:rPr>
              <a:t>En torno a </a:t>
            </a:r>
            <a:r>
              <a:rPr lang="es-ES" sz="3000" b="1" dirty="0" smtClean="0">
                <a:solidFill>
                  <a:srgbClr val="FF1160"/>
                </a:solidFill>
                <a:latin typeface="Calibri" pitchFamily="34" charset="0"/>
              </a:rPr>
              <a:t>100.000 visitas anuales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800" baseline="-4000" dirty="0" smtClean="0">
                <a:solidFill>
                  <a:srgbClr val="333333"/>
                </a:solidFill>
                <a:latin typeface="Calibri" pitchFamily="34" charset="0"/>
              </a:rPr>
              <a:t>~</a:t>
            </a:r>
            <a:r>
              <a:rPr lang="es-ES" sz="28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es-ES" sz="2800" dirty="0" smtClean="0">
                <a:solidFill>
                  <a:srgbClr val="333333"/>
                </a:solidFill>
                <a:latin typeface="Calibri" pitchFamily="34" charset="0"/>
              </a:rPr>
              <a:t>300 </a:t>
            </a:r>
            <a:r>
              <a:rPr lang="es-ES" sz="2800" dirty="0" smtClean="0">
                <a:solidFill>
                  <a:srgbClr val="333333"/>
                </a:solidFill>
                <a:latin typeface="Calibri" pitchFamily="34" charset="0"/>
              </a:rPr>
              <a:t>visitas diarias de media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</a:rPr>
              <a:t>Escenarios de uso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800" dirty="0" smtClean="0">
                <a:solidFill>
                  <a:srgbClr val="333333"/>
                </a:solidFill>
                <a:latin typeface="Calibri" pitchFamily="34" charset="0"/>
              </a:rPr>
              <a:t>Institutos de primaria y secundaria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800" dirty="0" smtClean="0">
                <a:solidFill>
                  <a:srgbClr val="333333"/>
                </a:solidFill>
                <a:latin typeface="Calibri" pitchFamily="34" charset="0"/>
              </a:rPr>
              <a:t>Universidades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800" dirty="0" smtClean="0">
                <a:solidFill>
                  <a:srgbClr val="333333"/>
                </a:solidFill>
                <a:latin typeface="Calibri" pitchFamily="34" charset="0"/>
              </a:rPr>
              <a:t>MOOCs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000100" y="357166"/>
            <a:ext cx="5857916" cy="7143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4B1D1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152500" y="509566"/>
            <a:ext cx="5857916" cy="7143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4B1D1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44000" y="428604"/>
            <a:ext cx="7072362" cy="92869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ES" sz="4000" dirty="0" smtClean="0">
                <a:solidFill>
                  <a:srgbClr val="FF1160"/>
                </a:solidFill>
                <a:latin typeface="Calibri" pitchFamily="34" charset="0"/>
              </a:rPr>
              <a:t>Muchas gracias por vuestra atención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04000" y="1643050"/>
            <a:ext cx="8143900" cy="85725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ES" sz="4000" dirty="0" smtClean="0">
                <a:solidFill>
                  <a:srgbClr val="FF1160"/>
                </a:solidFill>
                <a:latin typeface="Calibri" pitchFamily="34" charset="0"/>
              </a:rPr>
              <a:t>¿Preguntas?</a:t>
            </a:r>
            <a:endParaRPr lang="es-ES" sz="4000" dirty="0">
              <a:solidFill>
                <a:srgbClr val="FF1160"/>
              </a:solidFill>
              <a:latin typeface="Calibri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428596" y="5643578"/>
            <a:ext cx="392909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solidFill>
                  <a:srgbClr val="333333"/>
                </a:solidFill>
                <a:latin typeface="Calibri" pitchFamily="34" charset="0"/>
              </a:rPr>
              <a:t>Aldo Gordillo</a:t>
            </a:r>
            <a:br>
              <a:rPr lang="es-ES" sz="2800" dirty="0" smtClean="0">
                <a:solidFill>
                  <a:srgbClr val="333333"/>
                </a:solidFill>
                <a:latin typeface="Calibri" pitchFamily="34" charset="0"/>
              </a:rPr>
            </a:br>
            <a:r>
              <a:rPr lang="es-ES_tradnl" sz="2800" dirty="0" smtClean="0">
                <a:solidFill>
                  <a:srgbClr val="808080"/>
                </a:solidFill>
                <a:latin typeface="Calibri" pitchFamily="34" charset="0"/>
              </a:rPr>
              <a:t>agordillo@dit.upm.es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solidFill>
                <a:srgbClr val="333333"/>
              </a:solidFill>
              <a:latin typeface="Calibri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71472" y="6143644"/>
            <a:ext cx="3912266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endParaRPr lang="es-ES_tradnl" sz="2800" dirty="0" smtClean="0">
              <a:solidFill>
                <a:srgbClr val="808080"/>
              </a:solidFill>
              <a:latin typeface="Calibri" pitchFamily="34" charset="0"/>
            </a:endParaRPr>
          </a:p>
        </p:txBody>
      </p:sp>
      <p:pic>
        <p:nvPicPr>
          <p:cNvPr id="10" name="9 Imagen" descr="ditu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000" y="6228000"/>
            <a:ext cx="500065" cy="500065"/>
          </a:xfrm>
          <a:prstGeom prst="rect">
            <a:avLst/>
          </a:prstGeom>
        </p:spPr>
      </p:pic>
      <p:pic>
        <p:nvPicPr>
          <p:cNvPr id="11" name="10 Imagen" descr="upm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000" y="5526000"/>
            <a:ext cx="543371" cy="57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535244"/>
            <a:ext cx="2679706" cy="26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4214810" y="5643578"/>
            <a:ext cx="392909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solidFill>
                  <a:srgbClr val="333333"/>
                </a:solidFill>
                <a:latin typeface="Calibri" pitchFamily="34" charset="0"/>
              </a:rPr>
              <a:t>Enrique Barra</a:t>
            </a:r>
            <a:br>
              <a:rPr lang="es-ES" sz="2800" dirty="0" smtClean="0">
                <a:solidFill>
                  <a:srgbClr val="333333"/>
                </a:solidFill>
                <a:latin typeface="Calibri" pitchFamily="34" charset="0"/>
              </a:rPr>
            </a:br>
            <a:r>
              <a:rPr lang="es-ES_tradnl" sz="2800" dirty="0" smtClean="0">
                <a:solidFill>
                  <a:srgbClr val="808080"/>
                </a:solidFill>
                <a:latin typeface="Calibri" pitchFamily="34" charset="0"/>
              </a:rPr>
              <a:t>ebarra@dit.upm.es</a:t>
            </a:r>
            <a:endParaRPr lang="es-ES" sz="2800" dirty="0" smtClean="0">
              <a:solidFill>
                <a:srgbClr val="333333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dirty="0" smtClean="0">
                <a:solidFill>
                  <a:srgbClr val="FF1160"/>
                </a:solidFill>
                <a:latin typeface="Arial Rounded MT Bold" pitchFamily="34" charset="0"/>
                <a:ea typeface="+mj-ea"/>
                <a:cs typeface="+mj-cs"/>
              </a:rPr>
              <a:t>vishub.org</a:t>
            </a:r>
            <a:endParaRPr kumimoji="0" lang="es-ES_tradnl" sz="2200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4348" y="4665187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ViSH tiene una </a:t>
            </a:r>
            <a: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interfaz multidispositivo</a:t>
            </a: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lo cual permite el acceso desde </a:t>
            </a:r>
            <a:b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smartphones</a:t>
            </a: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 tablets </a:t>
            </a:r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s-ES" sz="3000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 ordenadores </a:t>
            </a:r>
          </a:p>
          <a:p>
            <a:pPr algn="ctr"/>
            <a:r>
              <a:rPr lang="es-ES" sz="3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portátiles y de escritorio</a:t>
            </a:r>
            <a:endParaRPr lang="es-ES" sz="3000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10 Imagen" descr="pantallas_vis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1034074"/>
            <a:ext cx="5650629" cy="36031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7500958" y="6500842"/>
            <a:ext cx="1643042" cy="357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514350" indent="-514350" algn="r">
              <a:spcBef>
                <a:spcPts val="2400"/>
              </a:spcBef>
              <a:spcAft>
                <a:spcPts val="60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http://vishub.org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0034" y="857232"/>
            <a:ext cx="8143900" cy="52864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ES" sz="6000" b="1" dirty="0" smtClean="0">
                <a:solidFill>
                  <a:srgbClr val="FF1160"/>
                </a:solidFill>
                <a:latin typeface="Calibri" pitchFamily="34" charset="0"/>
                <a:cs typeface="Calibri" pitchFamily="34" charset="0"/>
              </a:rPr>
              <a:t>¿Qué funcionalidades y servicios ofrece ViSH?</a:t>
            </a:r>
            <a:r>
              <a:rPr lang="es-ES" sz="4800" dirty="0" smtClean="0">
                <a:solidFill>
                  <a:srgbClr val="FF1160"/>
                </a:solidFill>
                <a:latin typeface="Arial Rounded MT Bold" pitchFamily="34" charset="0"/>
              </a:rPr>
              <a:t> </a:t>
            </a:r>
            <a:endParaRPr lang="es-ES" sz="4800" b="1" dirty="0">
              <a:solidFill>
                <a:srgbClr val="FF116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dirty="0" smtClean="0">
                <a:solidFill>
                  <a:srgbClr val="FF1160"/>
                </a:solidFill>
                <a:latin typeface="Arial Rounded MT Bold" pitchFamily="34" charset="0"/>
                <a:ea typeface="+mj-ea"/>
                <a:cs typeface="+mj-cs"/>
              </a:rPr>
              <a:t>vishub.org</a:t>
            </a:r>
            <a:endParaRPr kumimoji="0" lang="es-ES_tradnl" sz="2200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85720" y="1142984"/>
            <a:ext cx="4143404" cy="55007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396000">
              <a:spcBef>
                <a:spcPts val="800"/>
              </a:spcBef>
              <a:spcAft>
                <a:spcPts val="1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Publicación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y gestión de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recursos</a:t>
            </a:r>
          </a:p>
          <a:p>
            <a:pPr marL="457200" indent="-396000">
              <a:spcBef>
                <a:spcPts val="800"/>
              </a:spcBef>
              <a:spcAft>
                <a:spcPts val="1300"/>
              </a:spcAft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Herramientas de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creación </a:t>
            </a:r>
            <a:r>
              <a:rPr lang="es-ES" sz="2600" dirty="0" smtClean="0">
                <a:latin typeface="Calibri" pitchFamily="34" charset="0"/>
              </a:rPr>
              <a:t>de objetos de aprendizaje</a:t>
            </a:r>
            <a:endParaRPr lang="es-ES" sz="2600" dirty="0" smtClean="0">
              <a:latin typeface="Calibri" pitchFamily="34" charset="0"/>
            </a:endParaRPr>
          </a:p>
          <a:p>
            <a:pPr marL="457200" indent="-396000">
              <a:spcBef>
                <a:spcPts val="800"/>
              </a:spcBef>
              <a:spcAft>
                <a:spcPts val="1300"/>
              </a:spcAft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Servicios de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búsqueda</a:t>
            </a:r>
            <a:endParaRPr lang="es-ES" sz="2600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marL="457200" indent="-396000">
              <a:spcBef>
                <a:spcPts val="800"/>
              </a:spcBef>
              <a:spcAft>
                <a:spcPts val="1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Catálogo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 de 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recursos clasificados por temática</a:t>
            </a:r>
          </a:p>
          <a:p>
            <a:pPr marL="457200" indent="-396000">
              <a:spcBef>
                <a:spcPts val="800"/>
              </a:spcBef>
              <a:spcAft>
                <a:spcPts val="1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Colecciones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 de recursos personales y 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públicas</a:t>
            </a:r>
          </a:p>
          <a:p>
            <a:pPr marL="457200" indent="-396000">
              <a:spcBef>
                <a:spcPts val="800"/>
              </a:spcBef>
              <a:spcAft>
                <a:spcPts val="1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Red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social</a:t>
            </a:r>
            <a:endParaRPr lang="es-ES" sz="2600" dirty="0" smtClean="0">
              <a:solidFill>
                <a:srgbClr val="333333"/>
              </a:solidFill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500562" y="1142984"/>
            <a:ext cx="4325684" cy="55007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396000">
              <a:spcBef>
                <a:spcPts val="800"/>
              </a:spcBef>
              <a:spcAft>
                <a:spcPts val="1300"/>
              </a:spcAft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Cursos online mediante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Moodle</a:t>
            </a:r>
            <a:endParaRPr lang="es-ES" sz="2600" dirty="0" smtClean="0">
              <a:solidFill>
                <a:srgbClr val="333333"/>
              </a:solidFill>
              <a:latin typeface="Calibri" pitchFamily="34" charset="0"/>
            </a:endParaRPr>
          </a:p>
          <a:p>
            <a:pPr marL="457200" indent="-396000">
              <a:spcBef>
                <a:spcPts val="800"/>
              </a:spcBef>
              <a:spcAft>
                <a:spcPts val="1300"/>
              </a:spcAft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Sistema de </a:t>
            </a: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evaluación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 y analíticas de aprendizaje</a:t>
            </a:r>
          </a:p>
          <a:p>
            <a:pPr marL="457200" indent="-396000">
              <a:spcBef>
                <a:spcPts val="800"/>
              </a:spcBef>
              <a:spcAft>
                <a:spcPts val="1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Recomendador</a:t>
            </a:r>
            <a:endParaRPr lang="es-ES" sz="2600" dirty="0" smtClean="0">
              <a:solidFill>
                <a:srgbClr val="333333"/>
              </a:solidFill>
              <a:latin typeface="Calibri" pitchFamily="34" charset="0"/>
            </a:endParaRPr>
          </a:p>
          <a:p>
            <a:pPr marL="457200" indent="-396000">
              <a:spcBef>
                <a:spcPts val="800"/>
              </a:spcBef>
              <a:spcAft>
                <a:spcPts val="1300"/>
              </a:spcAft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Sistema de Respuesta de Audiencia</a:t>
            </a:r>
          </a:p>
          <a:p>
            <a:pPr marL="457200" indent="-396000">
              <a:spcBef>
                <a:spcPts val="800"/>
              </a:spcBef>
              <a:spcAft>
                <a:spcPts val="1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600" b="1" dirty="0" smtClean="0">
                <a:solidFill>
                  <a:srgbClr val="FF1160"/>
                </a:solidFill>
                <a:latin typeface="Calibri" pitchFamily="34" charset="0"/>
              </a:rPr>
              <a:t>Interoperabilidad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: estándares de </a:t>
            </a:r>
            <a:r>
              <a:rPr lang="es-ES" sz="2600" dirty="0" smtClean="0">
                <a:solidFill>
                  <a:srgbClr val="333333"/>
                </a:solidFill>
                <a:latin typeface="Calibri" pitchFamily="34" charset="0"/>
              </a:rPr>
              <a:t>e-Learning</a:t>
            </a:r>
          </a:p>
          <a:p>
            <a:pPr marL="457200" indent="-396000">
              <a:spcBef>
                <a:spcPts val="800"/>
              </a:spcBef>
              <a:spcAft>
                <a:spcPts val="1500"/>
              </a:spcAft>
              <a:buClr>
                <a:schemeClr val="bg1"/>
              </a:buClr>
              <a:buFont typeface="Wingdings" pitchFamily="2" charset="2"/>
              <a:buChar char="§"/>
            </a:pPr>
            <a:endParaRPr lang="es-ES" sz="2600" dirty="0" smtClean="0">
              <a:solidFill>
                <a:srgbClr val="333333"/>
              </a:solidFill>
              <a:latin typeface="Calibri" pitchFamily="34" charset="0"/>
            </a:endParaRPr>
          </a:p>
        </p:txBody>
      </p:sp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Funcionalidades y Servicios</a:t>
            </a:r>
            <a:endParaRPr kumimoji="0" lang="es-ES_tradnl" sz="2600" b="1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50006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Subida de Recursos</a:t>
            </a:r>
            <a:endParaRPr kumimoji="0" lang="es-ES_tradnl" sz="2600" b="1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3 Imagen" descr="Recursos_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6759"/>
            <a:ext cx="9144000" cy="57012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V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285728"/>
            <a:ext cx="1428761" cy="428628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28860" y="295252"/>
            <a:ext cx="6438944" cy="91917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_tradnl" sz="2600" b="1" dirty="0" smtClean="0">
                <a:solidFill>
                  <a:srgbClr val="FF1160"/>
                </a:solidFill>
                <a:latin typeface="Calibri" pitchFamily="34" charset="0"/>
              </a:rPr>
              <a:t>ViSH Editor: Herramienta de creación de Presentaciones Interactivas</a:t>
            </a:r>
            <a:endParaRPr kumimoji="0" lang="es-ES_tradnl" sz="2600" b="1" i="0" u="none" strike="noStrike" kern="1200" cap="none" spc="0" normalizeH="0" baseline="0" dirty="0">
              <a:ln>
                <a:noFill/>
              </a:ln>
              <a:solidFill>
                <a:srgbClr val="FF116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3 Imagen" descr="V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7298"/>
            <a:ext cx="9144000" cy="55007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4538</TotalTime>
  <Words>518</Words>
  <Application>Microsoft Office PowerPoint</Application>
  <PresentationFormat>Presentación en pantalla (4:3)</PresentationFormat>
  <Paragraphs>143</Paragraphs>
  <Slides>33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ViSH:  Una plataforma de e-Learning centrada en la creación y compartición de recursos educativos abiertos </dc:title>
  <dc:creator>Aldo Gordillo</dc:creator>
  <cp:keywords>e-Learning</cp:keywords>
  <dc:description>ViSH: Una plataforma de e-Learning centrada en la creación y compartición de recursos educativos abiertos </dc:description>
  <cp:lastModifiedBy>aldo</cp:lastModifiedBy>
  <cp:revision>814</cp:revision>
  <dcterms:created xsi:type="dcterms:W3CDTF">2012-04-21T00:30:30Z</dcterms:created>
  <dcterms:modified xsi:type="dcterms:W3CDTF">2018-05-21T18:24:16Z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D41DF104-D4D0-4B12-923B-F6EE8FF94EB9</vt:lpwstr>
  </property>
  <property fmtid="{D5CDD505-2E9C-101B-9397-08002B2CF9AE}" pid="3" name="ArticulatePath">
    <vt:lpwstr>ViSH_CUSL</vt:lpwstr>
  </property>
</Properties>
</file>